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60" r:id="rId3"/>
    <p:sldId id="263" r:id="rId4"/>
    <p:sldId id="262" r:id="rId5"/>
    <p:sldId id="264" r:id="rId6"/>
    <p:sldId id="265" r:id="rId7"/>
    <p:sldId id="266" r:id="rId8"/>
    <p:sldId id="267" r:id="rId9"/>
    <p:sldId id="268" r:id="rId10"/>
    <p:sldId id="269" r:id="rId11"/>
    <p:sldId id="287" r:id="rId12"/>
    <p:sldId id="288" r:id="rId13"/>
    <p:sldId id="289" r:id="rId14"/>
    <p:sldId id="290"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660033"/>
    <a:srgbClr val="009900"/>
    <a:srgbClr val="CC9900"/>
    <a:srgbClr val="FFFF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2257784-6D75-4CA0-A490-53AA107D1B61}"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7F61CC3-72E0-4CFE-BE4E-11D5C73370CA}"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BEF1766-5015-4FE4-825D-6A897CE0AB2D}"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4BD8D72-B533-449A-A097-D46C2E8702F4}"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B093D-67CA-43DE-A5BB-1ACB1BD8D8E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C517404-4565-42A8-B0FD-3850A8201A5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F95FE6E-3E63-4590-9E11-C36B5957344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3C46B91-3430-46E5-8983-D270D933622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16E9774-0D52-4631-BEC9-04874C15D9D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8839A0F-15FE-4B03-9278-257453E7CA8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ABDDE4B-65B7-4511-B1B5-5235264D2D0D}"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C9900"/>
            </a:gs>
            <a:gs pos="100000">
              <a:srgbClr val="FFFF00"/>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2C20492-DEFB-46D7-A2FB-C21FCBA6DE9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ext Box 4"/>
          <p:cNvSpPr txBox="1">
            <a:spLocks noChangeArrowheads="1"/>
          </p:cNvSpPr>
          <p:nvPr/>
        </p:nvSpPr>
        <p:spPr bwMode="auto">
          <a:xfrm>
            <a:off x="611560" y="1196752"/>
            <a:ext cx="7848600" cy="1920875"/>
          </a:xfrm>
          <a:prstGeom prst="rect">
            <a:avLst/>
          </a:prstGeom>
          <a:noFill/>
          <a:ln w="9525">
            <a:noFill/>
            <a:miter lim="800000"/>
            <a:headEnd/>
            <a:tailEnd/>
          </a:ln>
          <a:effectLst/>
        </p:spPr>
        <p:txBody>
          <a:bodyPr>
            <a:spAutoFit/>
          </a:bodyPr>
          <a:lstStyle/>
          <a:p>
            <a:pPr algn="ctr">
              <a:spcBef>
                <a:spcPct val="50000"/>
              </a:spcBef>
            </a:pPr>
            <a:r>
              <a:rPr lang="en-US" sz="6000" b="1">
                <a:solidFill>
                  <a:srgbClr val="FF3300"/>
                </a:solidFill>
              </a:rPr>
              <a:t>THE CALL               TO BE SAINTS</a:t>
            </a:r>
          </a:p>
        </p:txBody>
      </p:sp>
      <p:pic>
        <p:nvPicPr>
          <p:cNvPr id="25606" name="il_fi" descr="All-Saints%20-%20Fra%20Angelico%2015th%20cent"/>
          <p:cNvPicPr>
            <a:picLocks noChangeAspect="1" noChangeArrowheads="1"/>
          </p:cNvPicPr>
          <p:nvPr/>
        </p:nvPicPr>
        <p:blipFill>
          <a:blip r:embed="rId2" cstate="print"/>
          <a:srcRect/>
          <a:stretch>
            <a:fillRect/>
          </a:stretch>
        </p:blipFill>
        <p:spPr bwMode="auto">
          <a:xfrm>
            <a:off x="2411760" y="3429000"/>
            <a:ext cx="4348162" cy="2919412"/>
          </a:xfrm>
          <a:prstGeom prst="rect">
            <a:avLst/>
          </a:prstGeom>
          <a:noFill/>
          <a:ln w="9525" algn="in">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188913"/>
            <a:ext cx="8229600" cy="503237"/>
          </a:xfrm>
        </p:spPr>
        <p:txBody>
          <a:bodyPr/>
          <a:lstStyle/>
          <a:p>
            <a:r>
              <a:rPr lang="en-US" sz="4000"/>
              <a:t>Examples of Saints</a:t>
            </a:r>
          </a:p>
        </p:txBody>
      </p:sp>
      <p:sp>
        <p:nvSpPr>
          <p:cNvPr id="17411" name="Text Box 3"/>
          <p:cNvSpPr txBox="1">
            <a:spLocks noChangeArrowheads="1"/>
          </p:cNvSpPr>
          <p:nvPr/>
        </p:nvSpPr>
        <p:spPr bwMode="auto">
          <a:xfrm>
            <a:off x="250825" y="6021388"/>
            <a:ext cx="8713788" cy="609600"/>
          </a:xfrm>
          <a:prstGeom prst="rect">
            <a:avLst/>
          </a:prstGeom>
          <a:noFill/>
          <a:ln w="9525">
            <a:noFill/>
            <a:miter lim="800000"/>
            <a:headEnd/>
            <a:tailEnd/>
          </a:ln>
          <a:effectLst/>
        </p:spPr>
        <p:txBody>
          <a:bodyPr>
            <a:spAutoFit/>
          </a:bodyPr>
          <a:lstStyle/>
          <a:p>
            <a:pPr algn="ctr">
              <a:spcBef>
                <a:spcPct val="50000"/>
              </a:spcBef>
            </a:pPr>
            <a:r>
              <a:rPr lang="en-US" sz="3400"/>
              <a:t>St. Therese of the Child Jesus</a:t>
            </a:r>
          </a:p>
        </p:txBody>
      </p:sp>
      <p:pic>
        <p:nvPicPr>
          <p:cNvPr id="17413" name="Picture 5" descr="Terese 1"/>
          <p:cNvPicPr>
            <a:picLocks noChangeAspect="1" noChangeArrowheads="1"/>
          </p:cNvPicPr>
          <p:nvPr/>
        </p:nvPicPr>
        <p:blipFill>
          <a:blip r:embed="rId2" cstate="print"/>
          <a:srcRect/>
          <a:stretch>
            <a:fillRect/>
          </a:stretch>
        </p:blipFill>
        <p:spPr bwMode="auto">
          <a:xfrm>
            <a:off x="1403350" y="981075"/>
            <a:ext cx="6481763" cy="493553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blinds(horizontal)">
                                      <p:cBhvr>
                                        <p:cTn id="12" dur="500"/>
                                        <p:tgtEl>
                                          <p:spTgt spid="1741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1"/>
                                        </p:tgtEl>
                                        <p:attrNameLst>
                                          <p:attrName>style.visibility</p:attrName>
                                        </p:attrNameLst>
                                      </p:cBhvr>
                                      <p:to>
                                        <p:strVal val="visible"/>
                                      </p:to>
                                    </p:set>
                                    <p:animEffect transition="in" filter="blinds(horizontal)">
                                      <p:cBhvr>
                                        <p:cTn id="17"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188913"/>
            <a:ext cx="8229600" cy="503237"/>
          </a:xfrm>
        </p:spPr>
        <p:txBody>
          <a:bodyPr/>
          <a:lstStyle/>
          <a:p>
            <a:r>
              <a:rPr lang="en-US" sz="3800"/>
              <a:t>Examples of Saints who were sinners</a:t>
            </a:r>
          </a:p>
        </p:txBody>
      </p:sp>
      <p:sp>
        <p:nvSpPr>
          <p:cNvPr id="35843" name="Text Box 3"/>
          <p:cNvSpPr txBox="1">
            <a:spLocks noChangeArrowheads="1"/>
          </p:cNvSpPr>
          <p:nvPr/>
        </p:nvSpPr>
        <p:spPr bwMode="auto">
          <a:xfrm>
            <a:off x="250825" y="6021388"/>
            <a:ext cx="3529013" cy="609600"/>
          </a:xfrm>
          <a:prstGeom prst="rect">
            <a:avLst/>
          </a:prstGeom>
          <a:noFill/>
          <a:ln w="9525">
            <a:noFill/>
            <a:miter lim="800000"/>
            <a:headEnd/>
            <a:tailEnd/>
          </a:ln>
          <a:effectLst/>
        </p:spPr>
        <p:txBody>
          <a:bodyPr>
            <a:spAutoFit/>
          </a:bodyPr>
          <a:lstStyle/>
          <a:p>
            <a:pPr algn="ctr">
              <a:spcBef>
                <a:spcPct val="50000"/>
              </a:spcBef>
            </a:pPr>
            <a:r>
              <a:rPr lang="en-US" sz="3400"/>
              <a:t>St. Thomas</a:t>
            </a:r>
          </a:p>
        </p:txBody>
      </p:sp>
      <p:pic>
        <p:nvPicPr>
          <p:cNvPr id="35845" name="Picture 5" descr="AUGUASST"/>
          <p:cNvPicPr>
            <a:picLocks noChangeAspect="1" noChangeArrowheads="1"/>
          </p:cNvPicPr>
          <p:nvPr/>
        </p:nvPicPr>
        <p:blipFill>
          <a:blip r:embed="rId2" cstate="print"/>
          <a:srcRect/>
          <a:stretch>
            <a:fillRect/>
          </a:stretch>
        </p:blipFill>
        <p:spPr bwMode="auto">
          <a:xfrm>
            <a:off x="4500563" y="1268413"/>
            <a:ext cx="4238625" cy="4608512"/>
          </a:xfrm>
          <a:prstGeom prst="rect">
            <a:avLst/>
          </a:prstGeom>
          <a:noFill/>
        </p:spPr>
      </p:pic>
      <p:pic>
        <p:nvPicPr>
          <p:cNvPr id="35847" name="Picture 7" descr="san tumas Kristu"/>
          <p:cNvPicPr>
            <a:picLocks noChangeAspect="1" noChangeArrowheads="1"/>
          </p:cNvPicPr>
          <p:nvPr/>
        </p:nvPicPr>
        <p:blipFill>
          <a:blip r:embed="rId3" cstate="print"/>
          <a:srcRect/>
          <a:stretch>
            <a:fillRect/>
          </a:stretch>
        </p:blipFill>
        <p:spPr bwMode="auto">
          <a:xfrm>
            <a:off x="395288" y="1268413"/>
            <a:ext cx="3403600" cy="4681537"/>
          </a:xfrm>
          <a:prstGeom prst="rect">
            <a:avLst/>
          </a:prstGeom>
          <a:noFill/>
        </p:spPr>
      </p:pic>
      <p:sp>
        <p:nvSpPr>
          <p:cNvPr id="35848" name="Text Box 8"/>
          <p:cNvSpPr txBox="1">
            <a:spLocks noChangeArrowheads="1"/>
          </p:cNvSpPr>
          <p:nvPr/>
        </p:nvSpPr>
        <p:spPr bwMode="auto">
          <a:xfrm>
            <a:off x="4427538" y="6092825"/>
            <a:ext cx="4465637" cy="609600"/>
          </a:xfrm>
          <a:prstGeom prst="rect">
            <a:avLst/>
          </a:prstGeom>
          <a:noFill/>
          <a:ln w="9525">
            <a:noFill/>
            <a:miter lim="800000"/>
            <a:headEnd/>
            <a:tailEnd/>
          </a:ln>
          <a:effectLst/>
        </p:spPr>
        <p:txBody>
          <a:bodyPr>
            <a:spAutoFit/>
          </a:bodyPr>
          <a:lstStyle/>
          <a:p>
            <a:pPr algn="ctr">
              <a:spcBef>
                <a:spcPct val="50000"/>
              </a:spcBef>
            </a:pPr>
            <a:r>
              <a:rPr lang="en-US" sz="3400"/>
              <a:t>St. Augustine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1"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blinds(horizontal)">
                                      <p:cBhvr>
                                        <p:cTn id="7" dur="5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5847"/>
                                        </p:tgtEl>
                                        <p:attrNameLst>
                                          <p:attrName>style.visibility</p:attrName>
                                        </p:attrNameLst>
                                      </p:cBhvr>
                                      <p:to>
                                        <p:strVal val="visible"/>
                                      </p:to>
                                    </p:set>
                                    <p:animEffect transition="in" filter="blinds(horizontal)">
                                      <p:cBhvr>
                                        <p:cTn id="12" dur="500"/>
                                        <p:tgtEl>
                                          <p:spTgt spid="3584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5843"/>
                                        </p:tgtEl>
                                        <p:attrNameLst>
                                          <p:attrName>style.visibility</p:attrName>
                                        </p:attrNameLst>
                                      </p:cBhvr>
                                      <p:to>
                                        <p:strVal val="visible"/>
                                      </p:to>
                                    </p:set>
                                    <p:animEffect transition="in" filter="blinds(horizontal)">
                                      <p:cBhvr>
                                        <p:cTn id="17" dur="500"/>
                                        <p:tgtEl>
                                          <p:spTgt spid="3584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5845"/>
                                        </p:tgtEl>
                                        <p:attrNameLst>
                                          <p:attrName>style.visibility</p:attrName>
                                        </p:attrNameLst>
                                      </p:cBhvr>
                                      <p:to>
                                        <p:strVal val="visible"/>
                                      </p:to>
                                    </p:set>
                                    <p:animEffect transition="in" filter="blinds(horizontal)">
                                      <p:cBhvr>
                                        <p:cTn id="22" dur="500"/>
                                        <p:tgtEl>
                                          <p:spTgt spid="358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5848"/>
                                        </p:tgtEl>
                                        <p:attrNameLst>
                                          <p:attrName>style.visibility</p:attrName>
                                        </p:attrNameLst>
                                      </p:cBhvr>
                                      <p:to>
                                        <p:strVal val="visible"/>
                                      </p:to>
                                    </p:set>
                                    <p:animEffect transition="in" filter="blinds(horizontal)">
                                      <p:cBhvr>
                                        <p:cTn id="27" dur="500"/>
                                        <p:tgtEl>
                                          <p:spTgt spid="35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1"/>
      <p:bldP spid="35843" grpId="0"/>
      <p:bldP spid="3584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madalena Gesu"/>
          <p:cNvPicPr>
            <a:picLocks noChangeAspect="1" noChangeArrowheads="1"/>
          </p:cNvPicPr>
          <p:nvPr/>
        </p:nvPicPr>
        <p:blipFill>
          <a:blip r:embed="rId2" cstate="print"/>
          <a:srcRect/>
          <a:stretch>
            <a:fillRect/>
          </a:stretch>
        </p:blipFill>
        <p:spPr bwMode="auto">
          <a:xfrm>
            <a:off x="250825" y="260350"/>
            <a:ext cx="8642350" cy="5667375"/>
          </a:xfrm>
          <a:prstGeom prst="rect">
            <a:avLst/>
          </a:prstGeom>
          <a:noFill/>
        </p:spPr>
      </p:pic>
      <p:sp>
        <p:nvSpPr>
          <p:cNvPr id="36869" name="Text Box 5"/>
          <p:cNvSpPr txBox="1">
            <a:spLocks noChangeArrowheads="1"/>
          </p:cNvSpPr>
          <p:nvPr/>
        </p:nvSpPr>
        <p:spPr bwMode="auto">
          <a:xfrm>
            <a:off x="684213" y="6021388"/>
            <a:ext cx="7920037" cy="579437"/>
          </a:xfrm>
          <a:prstGeom prst="rect">
            <a:avLst/>
          </a:prstGeom>
          <a:noFill/>
          <a:ln w="9525">
            <a:noFill/>
            <a:miter lim="800000"/>
            <a:headEnd/>
            <a:tailEnd/>
          </a:ln>
          <a:effectLst/>
        </p:spPr>
        <p:txBody>
          <a:bodyPr>
            <a:spAutoFit/>
          </a:bodyPr>
          <a:lstStyle/>
          <a:p>
            <a:pPr algn="ctr">
              <a:spcBef>
                <a:spcPct val="50000"/>
              </a:spcBef>
            </a:pPr>
            <a:r>
              <a:rPr lang="en-US" sz="3200"/>
              <a:t>St. Mary Magdalene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68313" y="260350"/>
            <a:ext cx="8229600" cy="796925"/>
          </a:xfrm>
        </p:spPr>
        <p:txBody>
          <a:bodyPr/>
          <a:lstStyle/>
          <a:p>
            <a:r>
              <a:rPr lang="en-US"/>
              <a:t>Sayings about Saints</a:t>
            </a:r>
          </a:p>
        </p:txBody>
      </p:sp>
      <p:sp>
        <p:nvSpPr>
          <p:cNvPr id="37891" name="Rectangle 3"/>
          <p:cNvSpPr>
            <a:spLocks noGrp="1" noChangeArrowheads="1"/>
          </p:cNvSpPr>
          <p:nvPr>
            <p:ph type="body" idx="1"/>
          </p:nvPr>
        </p:nvSpPr>
        <p:spPr>
          <a:xfrm>
            <a:off x="457200" y="1196975"/>
            <a:ext cx="8229600" cy="4929188"/>
          </a:xfrm>
        </p:spPr>
        <p:txBody>
          <a:bodyPr/>
          <a:lstStyle/>
          <a:p>
            <a:r>
              <a:rPr lang="en-US">
                <a:solidFill>
                  <a:srgbClr val="009900"/>
                </a:solidFill>
              </a:rPr>
              <a:t>God creates out of nothing. Wonderful you say. Yes to be sure, but he does what is still more wonderful: He makes saints out of sinners. (Kierkegaard)</a:t>
            </a:r>
          </a:p>
          <a:p>
            <a:r>
              <a:rPr lang="en-US">
                <a:solidFill>
                  <a:srgbClr val="0066FF"/>
                </a:solidFill>
              </a:rPr>
              <a:t>A rude person cannot become a saint (Hillel)</a:t>
            </a:r>
          </a:p>
          <a:p>
            <a:r>
              <a:rPr lang="en-US">
                <a:solidFill>
                  <a:srgbClr val="FF3300"/>
                </a:solidFill>
              </a:rPr>
              <a:t>The simplest and most effective way to sanctity is to disappear into the background of ordinary everyday routine. (Merton)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slide(fromBottom)">
                                      <p:cBhvr>
                                        <p:cTn id="7" dur="500"/>
                                        <p:tgtEl>
                                          <p:spTgt spid="378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37891">
                                            <p:txEl>
                                              <p:pRg st="0" end="0"/>
                                            </p:txEl>
                                          </p:spTgt>
                                        </p:tgtEl>
                                        <p:attrNameLst>
                                          <p:attrName>style.visibility</p:attrName>
                                        </p:attrNameLst>
                                      </p:cBhvr>
                                      <p:to>
                                        <p:strVal val="visible"/>
                                      </p:to>
                                    </p:set>
                                    <p:animEffect transition="in" filter="wheel(4)">
                                      <p:cBhvr>
                                        <p:cTn id="12" dur="2000"/>
                                        <p:tgtEl>
                                          <p:spTgt spid="378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37891">
                                            <p:txEl>
                                              <p:pRg st="1" end="1"/>
                                            </p:txEl>
                                          </p:spTgt>
                                        </p:tgtEl>
                                        <p:attrNameLst>
                                          <p:attrName>style.visibility</p:attrName>
                                        </p:attrNameLst>
                                      </p:cBhvr>
                                      <p:to>
                                        <p:strVal val="visible"/>
                                      </p:to>
                                    </p:set>
                                    <p:animEffect transition="in" filter="wheel(4)">
                                      <p:cBhvr>
                                        <p:cTn id="17" dur="2000"/>
                                        <p:tgtEl>
                                          <p:spTgt spid="378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37891">
                                            <p:txEl>
                                              <p:pRg st="2" end="2"/>
                                            </p:txEl>
                                          </p:spTgt>
                                        </p:tgtEl>
                                        <p:attrNameLst>
                                          <p:attrName>style.visibility</p:attrName>
                                        </p:attrNameLst>
                                      </p:cBhvr>
                                      <p:to>
                                        <p:strVal val="visible"/>
                                      </p:to>
                                    </p:set>
                                    <p:animEffect transition="in" filter="wheel(4)">
                                      <p:cBhvr>
                                        <p:cTn id="22" dur="2000"/>
                                        <p:tgtEl>
                                          <p:spTgt spid="378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p:bldP spid="37891"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Text Box 5"/>
          <p:cNvSpPr txBox="1">
            <a:spLocks noChangeArrowheads="1"/>
          </p:cNvSpPr>
          <p:nvPr/>
        </p:nvSpPr>
        <p:spPr bwMode="auto">
          <a:xfrm>
            <a:off x="250825" y="260350"/>
            <a:ext cx="8713788" cy="6548438"/>
          </a:xfrm>
          <a:prstGeom prst="rect">
            <a:avLst/>
          </a:prstGeom>
          <a:noFill/>
          <a:ln w="9525">
            <a:noFill/>
            <a:miter lim="800000"/>
            <a:headEnd/>
            <a:tailEnd/>
          </a:ln>
          <a:effectLst/>
        </p:spPr>
        <p:txBody>
          <a:bodyPr>
            <a:spAutoFit/>
          </a:bodyPr>
          <a:lstStyle/>
          <a:p>
            <a:pPr algn="ctr">
              <a:spcBef>
                <a:spcPct val="50000"/>
              </a:spcBef>
            </a:pPr>
            <a:r>
              <a:rPr lang="en-US" sz="3200" b="1">
                <a:solidFill>
                  <a:schemeClr val="accent2"/>
                </a:solidFill>
              </a:rPr>
              <a:t>Why were the Saints, Saints?</a:t>
            </a:r>
          </a:p>
          <a:p>
            <a:pPr algn="ctr">
              <a:spcBef>
                <a:spcPct val="50000"/>
              </a:spcBef>
              <a:buFontTx/>
              <a:buChar char="•"/>
            </a:pPr>
            <a:r>
              <a:rPr lang="en-US" sz="2800"/>
              <a:t>Because they were cheerful when it was difficult to be cheerful. </a:t>
            </a:r>
          </a:p>
          <a:p>
            <a:pPr algn="ctr">
              <a:spcBef>
                <a:spcPct val="50000"/>
              </a:spcBef>
              <a:buFontTx/>
              <a:buChar char="•"/>
            </a:pPr>
            <a:r>
              <a:rPr lang="en-US" sz="2800"/>
              <a:t>Because they were patient when it was difficult to be patient.</a:t>
            </a:r>
          </a:p>
          <a:p>
            <a:pPr algn="ctr">
              <a:spcBef>
                <a:spcPct val="50000"/>
              </a:spcBef>
              <a:buFontTx/>
              <a:buChar char="•"/>
            </a:pPr>
            <a:r>
              <a:rPr lang="en-US" sz="2800"/>
              <a:t>Because they kept silent when they wanted to talk.</a:t>
            </a:r>
          </a:p>
          <a:p>
            <a:pPr algn="ctr">
              <a:spcBef>
                <a:spcPct val="50000"/>
              </a:spcBef>
              <a:buFontTx/>
              <a:buChar char="•"/>
            </a:pPr>
            <a:r>
              <a:rPr lang="en-US" sz="2800"/>
              <a:t>Because they were agreeable when they wanted to be disagreeable. </a:t>
            </a:r>
          </a:p>
          <a:p>
            <a:pPr algn="ctr">
              <a:spcBef>
                <a:spcPct val="50000"/>
              </a:spcBef>
              <a:buFontTx/>
              <a:buChar char="•"/>
            </a:pPr>
            <a:r>
              <a:rPr lang="en-US" sz="2800"/>
              <a:t>Because they pushed on when they wanted to stand still. </a:t>
            </a:r>
          </a:p>
          <a:p>
            <a:pPr algn="ctr">
              <a:spcBef>
                <a:spcPct val="50000"/>
              </a:spcBef>
              <a:buFontTx/>
              <a:buChar char="•"/>
            </a:pPr>
            <a:r>
              <a:rPr lang="en-US" sz="2800">
                <a:solidFill>
                  <a:srgbClr val="FF3300"/>
                </a:solidFill>
              </a:rPr>
              <a:t>That was all. It was quite simple and always will be!</a:t>
            </a:r>
          </a:p>
          <a:p>
            <a:pPr>
              <a:spcBef>
                <a:spcPct val="50000"/>
              </a:spcBef>
            </a:pPr>
            <a:r>
              <a:rPr lang="en-US"/>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8917"/>
                                        </p:tgtEl>
                                        <p:attrNameLst>
                                          <p:attrName>style.visibility</p:attrName>
                                        </p:attrNameLst>
                                      </p:cBhvr>
                                      <p:to>
                                        <p:strVal val="visible"/>
                                      </p:to>
                                    </p:set>
                                    <p:animEffect transition="in" filter="box(in)">
                                      <p:cBhvr>
                                        <p:cTn id="7"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323850" y="260350"/>
            <a:ext cx="8351838" cy="366713"/>
          </a:xfrm>
          <a:prstGeom prst="rect">
            <a:avLst/>
          </a:prstGeom>
          <a:noFill/>
          <a:ln w="9525">
            <a:noFill/>
            <a:miter lim="800000"/>
            <a:headEnd/>
            <a:tailEnd/>
          </a:ln>
          <a:effectLst/>
        </p:spPr>
        <p:txBody>
          <a:bodyPr>
            <a:spAutoFit/>
          </a:bodyPr>
          <a:lstStyle/>
          <a:p>
            <a:pPr>
              <a:spcBef>
                <a:spcPct val="50000"/>
              </a:spcBef>
            </a:pPr>
            <a:endParaRPr lang="en-US"/>
          </a:p>
        </p:txBody>
      </p:sp>
      <p:pic>
        <p:nvPicPr>
          <p:cNvPr id="6149" name="Picture 5" descr="qaddisin"/>
          <p:cNvPicPr>
            <a:picLocks noChangeAspect="1" noChangeArrowheads="1"/>
          </p:cNvPicPr>
          <p:nvPr/>
        </p:nvPicPr>
        <p:blipFill>
          <a:blip r:embed="rId2" cstate="print"/>
          <a:srcRect/>
          <a:stretch>
            <a:fillRect/>
          </a:stretch>
        </p:blipFill>
        <p:spPr bwMode="auto">
          <a:xfrm>
            <a:off x="1116013" y="765175"/>
            <a:ext cx="6985000" cy="5238750"/>
          </a:xfrm>
          <a:prstGeom prst="rect">
            <a:avLst/>
          </a:prstGeom>
          <a:noFill/>
          <a:ln w="28575">
            <a:solidFill>
              <a:schemeClr val="tx1"/>
            </a:solidFill>
            <a:miter lim="800000"/>
            <a:headEnd/>
            <a:tailEnd/>
          </a:ln>
        </p:spPr>
      </p:pic>
      <p:sp>
        <p:nvSpPr>
          <p:cNvPr id="6150" name="Text Box 6"/>
          <p:cNvSpPr txBox="1">
            <a:spLocks noChangeArrowheads="1"/>
          </p:cNvSpPr>
          <p:nvPr/>
        </p:nvSpPr>
        <p:spPr bwMode="auto">
          <a:xfrm>
            <a:off x="468313" y="188913"/>
            <a:ext cx="8208962" cy="549275"/>
          </a:xfrm>
          <a:prstGeom prst="rect">
            <a:avLst/>
          </a:prstGeom>
          <a:noFill/>
          <a:ln w="9525">
            <a:noFill/>
            <a:miter lim="800000"/>
            <a:headEnd/>
            <a:tailEnd/>
          </a:ln>
          <a:effectLst/>
        </p:spPr>
        <p:txBody>
          <a:bodyPr>
            <a:spAutoFit/>
          </a:bodyPr>
          <a:lstStyle/>
          <a:p>
            <a:pPr algn="ctr">
              <a:spcBef>
                <a:spcPct val="50000"/>
              </a:spcBef>
            </a:pPr>
            <a:r>
              <a:rPr lang="en-US" sz="3000">
                <a:solidFill>
                  <a:srgbClr val="009900"/>
                </a:solidFill>
                <a:latin typeface="Arial Black" pitchFamily="34" charset="0"/>
              </a:rPr>
              <a:t>We are Called to be Saints</a:t>
            </a:r>
          </a:p>
        </p:txBody>
      </p:sp>
      <p:sp>
        <p:nvSpPr>
          <p:cNvPr id="6151" name="Text Box 7"/>
          <p:cNvSpPr txBox="1">
            <a:spLocks noChangeArrowheads="1"/>
          </p:cNvSpPr>
          <p:nvPr/>
        </p:nvSpPr>
        <p:spPr bwMode="auto">
          <a:xfrm>
            <a:off x="179388" y="6165850"/>
            <a:ext cx="8785225" cy="473075"/>
          </a:xfrm>
          <a:prstGeom prst="rect">
            <a:avLst/>
          </a:prstGeom>
          <a:noFill/>
          <a:ln w="9525">
            <a:noFill/>
            <a:miter lim="800000"/>
            <a:headEnd/>
            <a:tailEnd/>
          </a:ln>
          <a:effectLst/>
        </p:spPr>
        <p:txBody>
          <a:bodyPr>
            <a:spAutoFit/>
          </a:bodyPr>
          <a:lstStyle/>
          <a:p>
            <a:pPr algn="ctr">
              <a:spcBef>
                <a:spcPct val="50000"/>
              </a:spcBef>
            </a:pPr>
            <a:r>
              <a:rPr lang="en-US" sz="2500" dirty="0">
                <a:solidFill>
                  <a:schemeClr val="accent2"/>
                </a:solidFill>
                <a:latin typeface="Arial Black" pitchFamily="34" charset="0"/>
              </a:rPr>
              <a:t>SAINTS – HOLY </a:t>
            </a:r>
            <a:r>
              <a:rPr lang="en-US" sz="2500" dirty="0" smtClean="0">
                <a:solidFill>
                  <a:schemeClr val="accent2"/>
                </a:solidFill>
                <a:latin typeface="Arial Black" pitchFamily="34" charset="0"/>
              </a:rPr>
              <a:t>PEOPLE </a:t>
            </a:r>
            <a:r>
              <a:rPr lang="en-US" sz="2500" dirty="0">
                <a:solidFill>
                  <a:schemeClr val="accent2"/>
                </a:solidFill>
                <a:latin typeface="Arial Black" pitchFamily="34" charset="0"/>
              </a:rPr>
              <a:t>- SANCTI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Effect transition="in" filter="plus(in)">
                                      <p:cBhvr>
                                        <p:cTn id="7" dur="2000"/>
                                        <p:tgtEl>
                                          <p:spTgt spid="615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149"/>
                                        </p:tgtEl>
                                        <p:attrNameLst>
                                          <p:attrName>style.visibility</p:attrName>
                                        </p:attrNameLst>
                                      </p:cBhvr>
                                      <p:to>
                                        <p:strVal val="visible"/>
                                      </p:to>
                                    </p:set>
                                    <p:animEffect transition="in" filter="wheel(4)">
                                      <p:cBhvr>
                                        <p:cTn id="12" dur="2000"/>
                                        <p:tgtEl>
                                          <p:spTgt spid="614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51"/>
                                        </p:tgtEl>
                                        <p:attrNameLst>
                                          <p:attrName>style.visibility</p:attrName>
                                        </p:attrNameLst>
                                      </p:cBhvr>
                                      <p:to>
                                        <p:strVal val="visible"/>
                                      </p:to>
                                    </p:set>
                                    <p:animEffect transition="in" filter="box(in)">
                                      <p:cBhvr>
                                        <p:cTn id="1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61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684213" y="260350"/>
            <a:ext cx="7775575" cy="641350"/>
          </a:xfrm>
          <a:prstGeom prst="rect">
            <a:avLst/>
          </a:prstGeom>
          <a:noFill/>
          <a:ln w="9525">
            <a:noFill/>
            <a:miter lim="800000"/>
            <a:headEnd/>
            <a:tailEnd/>
          </a:ln>
          <a:effectLst/>
        </p:spPr>
        <p:txBody>
          <a:bodyPr>
            <a:spAutoFit/>
          </a:bodyPr>
          <a:lstStyle/>
          <a:p>
            <a:pPr algn="ctr">
              <a:spcBef>
                <a:spcPct val="50000"/>
              </a:spcBef>
            </a:pPr>
            <a:r>
              <a:rPr lang="en-US" sz="3600">
                <a:solidFill>
                  <a:srgbClr val="FF3300"/>
                </a:solidFill>
                <a:latin typeface="Arial Black" pitchFamily="34" charset="0"/>
              </a:rPr>
              <a:t>Who are the Saints?</a:t>
            </a:r>
          </a:p>
        </p:txBody>
      </p:sp>
      <p:sp>
        <p:nvSpPr>
          <p:cNvPr id="11267" name="Rectangle 3"/>
          <p:cNvSpPr>
            <a:spLocks noGrp="1" noChangeArrowheads="1"/>
          </p:cNvSpPr>
          <p:nvPr>
            <p:ph type="body" idx="1"/>
          </p:nvPr>
        </p:nvSpPr>
        <p:spPr>
          <a:xfrm>
            <a:off x="468313" y="1125538"/>
            <a:ext cx="8229600" cy="5327650"/>
          </a:xfrm>
        </p:spPr>
        <p:txBody>
          <a:bodyPr/>
          <a:lstStyle/>
          <a:p>
            <a:r>
              <a:rPr lang="en-US" sz="3300"/>
              <a:t>We must remember the GOD alone is HOLY. He is THE SAINT.</a:t>
            </a:r>
          </a:p>
          <a:p>
            <a:r>
              <a:rPr lang="en-US" sz="3300"/>
              <a:t>Those people who love God and obey his law during their life become saints because they are God’s friends. God makes them Holy. He makes them Saints. </a:t>
            </a:r>
          </a:p>
          <a:p>
            <a:r>
              <a:rPr lang="en-US" sz="3300"/>
              <a:t>When we were baptized we received this calling to become saints. </a:t>
            </a:r>
          </a:p>
          <a:p>
            <a:r>
              <a:rPr lang="en-US" sz="3300"/>
              <a:t>All the souls in heaven are saints.</a:t>
            </a:r>
          </a:p>
          <a:p>
            <a:endParaRPr lang="en-US" sz="33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1267">
                                            <p:txEl>
                                              <p:pRg st="0" end="0"/>
                                            </p:txEl>
                                          </p:spTgt>
                                        </p:tgtEl>
                                        <p:attrNameLst>
                                          <p:attrName>style.visibility</p:attrName>
                                        </p:attrNameLst>
                                      </p:cBhvr>
                                      <p:to>
                                        <p:strVal val="visible"/>
                                      </p:to>
                                    </p:set>
                                    <p:animEffect transition="in" filter="diamond(in)">
                                      <p:cBhvr>
                                        <p:cTn id="12" dur="2000"/>
                                        <p:tgtEl>
                                          <p:spTgt spid="1126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1267">
                                            <p:txEl>
                                              <p:pRg st="1" end="1"/>
                                            </p:txEl>
                                          </p:spTgt>
                                        </p:tgtEl>
                                        <p:attrNameLst>
                                          <p:attrName>style.visibility</p:attrName>
                                        </p:attrNameLst>
                                      </p:cBhvr>
                                      <p:to>
                                        <p:strVal val="visible"/>
                                      </p:to>
                                    </p:set>
                                    <p:animEffect transition="in" filter="diamond(in)">
                                      <p:cBhvr>
                                        <p:cTn id="17" dur="2000"/>
                                        <p:tgtEl>
                                          <p:spTgt spid="1126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1267">
                                            <p:txEl>
                                              <p:pRg st="2" end="2"/>
                                            </p:txEl>
                                          </p:spTgt>
                                        </p:tgtEl>
                                        <p:attrNameLst>
                                          <p:attrName>style.visibility</p:attrName>
                                        </p:attrNameLst>
                                      </p:cBhvr>
                                      <p:to>
                                        <p:strVal val="visible"/>
                                      </p:to>
                                    </p:set>
                                    <p:animEffect transition="in" filter="diamond(in)">
                                      <p:cBhvr>
                                        <p:cTn id="22" dur="2000"/>
                                        <p:tgtEl>
                                          <p:spTgt spid="1126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1267">
                                            <p:txEl>
                                              <p:pRg st="3" end="3"/>
                                            </p:txEl>
                                          </p:spTgt>
                                        </p:tgtEl>
                                        <p:attrNameLst>
                                          <p:attrName>style.visibility</p:attrName>
                                        </p:attrNameLst>
                                      </p:cBhvr>
                                      <p:to>
                                        <p:strVal val="visible"/>
                                      </p:to>
                                    </p:set>
                                    <p:animEffect transition="in" filter="diamond(in)">
                                      <p:cBhvr>
                                        <p:cTn id="27" dur="2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706437"/>
          </a:xfrm>
        </p:spPr>
        <p:txBody>
          <a:bodyPr/>
          <a:lstStyle/>
          <a:p>
            <a:r>
              <a:rPr lang="en-US" sz="3400">
                <a:solidFill>
                  <a:schemeClr val="accent2"/>
                </a:solidFill>
                <a:latin typeface="Arial Black" pitchFamily="34" charset="0"/>
              </a:rPr>
              <a:t>All the souls in heaven are Saints.</a:t>
            </a:r>
          </a:p>
        </p:txBody>
      </p:sp>
      <p:sp>
        <p:nvSpPr>
          <p:cNvPr id="10243" name="Text Box 3"/>
          <p:cNvSpPr txBox="1">
            <a:spLocks noChangeArrowheads="1"/>
          </p:cNvSpPr>
          <p:nvPr/>
        </p:nvSpPr>
        <p:spPr bwMode="auto">
          <a:xfrm>
            <a:off x="539750" y="1052513"/>
            <a:ext cx="8135938" cy="1127125"/>
          </a:xfrm>
          <a:prstGeom prst="rect">
            <a:avLst/>
          </a:prstGeom>
          <a:noFill/>
          <a:ln w="9525">
            <a:noFill/>
            <a:miter lim="800000"/>
            <a:headEnd/>
            <a:tailEnd/>
          </a:ln>
          <a:effectLst/>
        </p:spPr>
        <p:txBody>
          <a:bodyPr>
            <a:spAutoFit/>
          </a:bodyPr>
          <a:lstStyle/>
          <a:p>
            <a:pPr algn="ctr">
              <a:spcBef>
                <a:spcPct val="50000"/>
              </a:spcBef>
            </a:pPr>
            <a:r>
              <a:rPr lang="en-US" sz="3400"/>
              <a:t>In heaven all the souls are with God and so they become Holy like HIM</a:t>
            </a:r>
          </a:p>
        </p:txBody>
      </p:sp>
      <p:sp>
        <p:nvSpPr>
          <p:cNvPr id="10244" name="Text Box 4"/>
          <p:cNvSpPr txBox="1">
            <a:spLocks noChangeArrowheads="1"/>
          </p:cNvSpPr>
          <p:nvPr/>
        </p:nvSpPr>
        <p:spPr bwMode="auto">
          <a:xfrm>
            <a:off x="1835150" y="2492375"/>
            <a:ext cx="5616575" cy="641350"/>
          </a:xfrm>
          <a:prstGeom prst="rect">
            <a:avLst/>
          </a:prstGeom>
          <a:noFill/>
          <a:ln w="9525">
            <a:noFill/>
            <a:miter lim="800000"/>
            <a:headEnd/>
            <a:tailEnd/>
          </a:ln>
          <a:effectLst/>
        </p:spPr>
        <p:txBody>
          <a:bodyPr>
            <a:spAutoFit/>
          </a:bodyPr>
          <a:lstStyle/>
          <a:p>
            <a:pPr algn="ctr">
              <a:spcBef>
                <a:spcPct val="50000"/>
              </a:spcBef>
            </a:pPr>
            <a:r>
              <a:rPr lang="en-US" sz="3600">
                <a:solidFill>
                  <a:srgbClr val="FF3300"/>
                </a:solidFill>
                <a:latin typeface="Arial Black" pitchFamily="34" charset="0"/>
              </a:rPr>
              <a:t>SAINTS (HEAVEN)</a:t>
            </a:r>
          </a:p>
        </p:txBody>
      </p:sp>
      <p:sp>
        <p:nvSpPr>
          <p:cNvPr id="10245" name="Line 5"/>
          <p:cNvSpPr>
            <a:spLocks noChangeShapeType="1"/>
          </p:cNvSpPr>
          <p:nvPr/>
        </p:nvSpPr>
        <p:spPr bwMode="auto">
          <a:xfrm flipH="1">
            <a:off x="2627313" y="3141663"/>
            <a:ext cx="1800225" cy="1295400"/>
          </a:xfrm>
          <a:prstGeom prst="line">
            <a:avLst/>
          </a:prstGeom>
          <a:noFill/>
          <a:ln w="28575">
            <a:solidFill>
              <a:schemeClr val="tx1"/>
            </a:solidFill>
            <a:round/>
            <a:headEnd/>
            <a:tailEnd/>
          </a:ln>
          <a:effectLst/>
        </p:spPr>
        <p:txBody>
          <a:bodyPr/>
          <a:lstStyle/>
          <a:p>
            <a:endParaRPr lang="en-GB"/>
          </a:p>
        </p:txBody>
      </p:sp>
      <p:sp>
        <p:nvSpPr>
          <p:cNvPr id="10246" name="Line 6"/>
          <p:cNvSpPr>
            <a:spLocks noChangeShapeType="1"/>
          </p:cNvSpPr>
          <p:nvPr/>
        </p:nvSpPr>
        <p:spPr bwMode="auto">
          <a:xfrm>
            <a:off x="4427538" y="3141663"/>
            <a:ext cx="1944687" cy="1295400"/>
          </a:xfrm>
          <a:prstGeom prst="line">
            <a:avLst/>
          </a:prstGeom>
          <a:noFill/>
          <a:ln w="28575">
            <a:solidFill>
              <a:schemeClr val="tx1"/>
            </a:solidFill>
            <a:round/>
            <a:headEnd/>
            <a:tailEnd/>
          </a:ln>
          <a:effectLst/>
        </p:spPr>
        <p:txBody>
          <a:bodyPr/>
          <a:lstStyle/>
          <a:p>
            <a:endParaRPr lang="en-GB"/>
          </a:p>
        </p:txBody>
      </p:sp>
      <p:sp>
        <p:nvSpPr>
          <p:cNvPr id="10247" name="Text Box 7"/>
          <p:cNvSpPr txBox="1">
            <a:spLocks noChangeArrowheads="1"/>
          </p:cNvSpPr>
          <p:nvPr/>
        </p:nvSpPr>
        <p:spPr bwMode="auto">
          <a:xfrm>
            <a:off x="611188" y="4365625"/>
            <a:ext cx="3313112" cy="2227263"/>
          </a:xfrm>
          <a:prstGeom prst="rect">
            <a:avLst/>
          </a:prstGeom>
          <a:noFill/>
          <a:ln w="9525">
            <a:noFill/>
            <a:miter lim="800000"/>
            <a:headEnd/>
            <a:tailEnd/>
          </a:ln>
          <a:effectLst/>
        </p:spPr>
        <p:txBody>
          <a:bodyPr>
            <a:spAutoFit/>
          </a:bodyPr>
          <a:lstStyle/>
          <a:p>
            <a:pPr algn="ctr">
              <a:spcBef>
                <a:spcPct val="50000"/>
              </a:spcBef>
            </a:pPr>
            <a:r>
              <a:rPr lang="en-US" sz="2800" b="1">
                <a:solidFill>
                  <a:srgbClr val="009900"/>
                </a:solidFill>
              </a:rPr>
              <a:t>Souls who are proclaimed by the Church as saints. They are examples for us.</a:t>
            </a:r>
            <a:r>
              <a:rPr lang="en-US" sz="2800" b="1"/>
              <a:t> </a:t>
            </a:r>
          </a:p>
        </p:txBody>
      </p:sp>
      <p:sp>
        <p:nvSpPr>
          <p:cNvPr id="10248" name="Text Box 8"/>
          <p:cNvSpPr txBox="1">
            <a:spLocks noChangeArrowheads="1"/>
          </p:cNvSpPr>
          <p:nvPr/>
        </p:nvSpPr>
        <p:spPr bwMode="auto">
          <a:xfrm>
            <a:off x="5148263" y="4437063"/>
            <a:ext cx="2952750" cy="1800225"/>
          </a:xfrm>
          <a:prstGeom prst="rect">
            <a:avLst/>
          </a:prstGeom>
          <a:noFill/>
          <a:ln w="9525">
            <a:noFill/>
            <a:miter lim="800000"/>
            <a:headEnd/>
            <a:tailEnd/>
          </a:ln>
          <a:effectLst/>
        </p:spPr>
        <p:txBody>
          <a:bodyPr>
            <a:spAutoFit/>
          </a:bodyPr>
          <a:lstStyle/>
          <a:p>
            <a:pPr algn="ctr">
              <a:spcBef>
                <a:spcPct val="50000"/>
              </a:spcBef>
            </a:pPr>
            <a:r>
              <a:rPr lang="en-US" sz="2800" b="1">
                <a:solidFill>
                  <a:srgbClr val="660033"/>
                </a:solidFill>
              </a:rPr>
              <a:t>Souls who are not proclaimed by the Church as saints.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blinds(horizontal)">
                                      <p:cBhvr>
                                        <p:cTn id="7" dur="5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3"/>
                                        </p:tgtEl>
                                        <p:attrNameLst>
                                          <p:attrName>style.visibility</p:attrName>
                                        </p:attrNameLst>
                                      </p:cBhvr>
                                      <p:to>
                                        <p:strVal val="visible"/>
                                      </p:to>
                                    </p:set>
                                    <p:animEffect transition="in" filter="blinds(horizontal)">
                                      <p:cBhvr>
                                        <p:cTn id="12" dur="500"/>
                                        <p:tgtEl>
                                          <p:spTgt spid="1024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4"/>
                                        </p:tgtEl>
                                        <p:attrNameLst>
                                          <p:attrName>style.visibility</p:attrName>
                                        </p:attrNameLst>
                                      </p:cBhvr>
                                      <p:to>
                                        <p:strVal val="visible"/>
                                      </p:to>
                                    </p:set>
                                    <p:animEffect transition="in" filter="blinds(horizontal)">
                                      <p:cBhvr>
                                        <p:cTn id="17" dur="500"/>
                                        <p:tgtEl>
                                          <p:spTgt spid="1024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245"/>
                                        </p:tgtEl>
                                        <p:attrNameLst>
                                          <p:attrName>style.visibility</p:attrName>
                                        </p:attrNameLst>
                                      </p:cBhvr>
                                      <p:to>
                                        <p:strVal val="visible"/>
                                      </p:to>
                                    </p:set>
                                    <p:animEffect transition="in" filter="blinds(horizontal)">
                                      <p:cBhvr>
                                        <p:cTn id="22" dur="500"/>
                                        <p:tgtEl>
                                          <p:spTgt spid="1024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246"/>
                                        </p:tgtEl>
                                        <p:attrNameLst>
                                          <p:attrName>style.visibility</p:attrName>
                                        </p:attrNameLst>
                                      </p:cBhvr>
                                      <p:to>
                                        <p:strVal val="visible"/>
                                      </p:to>
                                    </p:set>
                                    <p:animEffect transition="in" filter="blinds(horizontal)">
                                      <p:cBhvr>
                                        <p:cTn id="27" dur="500"/>
                                        <p:tgtEl>
                                          <p:spTgt spid="1024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247"/>
                                        </p:tgtEl>
                                        <p:attrNameLst>
                                          <p:attrName>style.visibility</p:attrName>
                                        </p:attrNameLst>
                                      </p:cBhvr>
                                      <p:to>
                                        <p:strVal val="visible"/>
                                      </p:to>
                                    </p:set>
                                    <p:animEffect transition="in" filter="blinds(horizontal)">
                                      <p:cBhvr>
                                        <p:cTn id="32" dur="500"/>
                                        <p:tgtEl>
                                          <p:spTgt spid="1024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0248"/>
                                        </p:tgtEl>
                                        <p:attrNameLst>
                                          <p:attrName>style.visibility</p:attrName>
                                        </p:attrNameLst>
                                      </p:cBhvr>
                                      <p:to>
                                        <p:strVal val="visible"/>
                                      </p:to>
                                    </p:set>
                                    <p:animEffect transition="in" filter="blinds(horizontal)">
                                      <p:cBhvr>
                                        <p:cTn id="37" dur="500"/>
                                        <p:tgtEl>
                                          <p:spTgt spid="10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p:bldP spid="10244" grpId="0"/>
      <p:bldP spid="10245" grpId="0" animBg="1"/>
      <p:bldP spid="10246" grpId="0" animBg="1"/>
      <p:bldP spid="10247" grpId="0"/>
      <p:bldP spid="102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4000">
                <a:solidFill>
                  <a:srgbClr val="FF3300"/>
                </a:solidFill>
                <a:latin typeface="Arial Black" pitchFamily="34" charset="0"/>
              </a:rPr>
              <a:t>Process to become a Saint ordered by the Church</a:t>
            </a:r>
          </a:p>
        </p:txBody>
      </p:sp>
      <p:sp>
        <p:nvSpPr>
          <p:cNvPr id="12291" name="Rectangle 3"/>
          <p:cNvSpPr>
            <a:spLocks noGrp="1" noChangeArrowheads="1"/>
          </p:cNvSpPr>
          <p:nvPr>
            <p:ph type="body" idx="1"/>
          </p:nvPr>
        </p:nvSpPr>
        <p:spPr>
          <a:xfrm>
            <a:off x="179388" y="1916113"/>
            <a:ext cx="8229600" cy="4525962"/>
          </a:xfrm>
        </p:spPr>
        <p:txBody>
          <a:bodyPr/>
          <a:lstStyle/>
          <a:p>
            <a:pPr>
              <a:lnSpc>
                <a:spcPct val="90000"/>
              </a:lnSpc>
            </a:pPr>
            <a:r>
              <a:rPr lang="en-US" sz="4100" dirty="0">
                <a:solidFill>
                  <a:srgbClr val="009900"/>
                </a:solidFill>
              </a:rPr>
              <a:t>Death of the Holy Person</a:t>
            </a:r>
          </a:p>
          <a:p>
            <a:pPr>
              <a:lnSpc>
                <a:spcPct val="90000"/>
              </a:lnSpc>
            </a:pPr>
            <a:r>
              <a:rPr lang="en-US" sz="4100" dirty="0">
                <a:solidFill>
                  <a:srgbClr val="009900"/>
                </a:solidFill>
              </a:rPr>
              <a:t>Servant of God</a:t>
            </a:r>
          </a:p>
          <a:p>
            <a:pPr>
              <a:lnSpc>
                <a:spcPct val="90000"/>
              </a:lnSpc>
            </a:pPr>
            <a:r>
              <a:rPr lang="en-US" sz="4100" dirty="0">
                <a:solidFill>
                  <a:srgbClr val="009900"/>
                </a:solidFill>
              </a:rPr>
              <a:t>Venerable</a:t>
            </a:r>
          </a:p>
          <a:p>
            <a:pPr>
              <a:lnSpc>
                <a:spcPct val="90000"/>
              </a:lnSpc>
            </a:pPr>
            <a:r>
              <a:rPr lang="en-US" sz="4100" dirty="0">
                <a:solidFill>
                  <a:srgbClr val="009900"/>
                </a:solidFill>
              </a:rPr>
              <a:t>Blessed</a:t>
            </a:r>
          </a:p>
          <a:p>
            <a:pPr>
              <a:lnSpc>
                <a:spcPct val="90000"/>
              </a:lnSpc>
            </a:pPr>
            <a:r>
              <a:rPr lang="en-US" sz="4100" dirty="0" smtClean="0">
                <a:solidFill>
                  <a:srgbClr val="009900"/>
                </a:solidFill>
              </a:rPr>
              <a:t>Saint</a:t>
            </a:r>
            <a:endParaRPr lang="en-US" sz="4100" dirty="0">
              <a:solidFill>
                <a:srgbClr val="009900"/>
              </a:solidFill>
            </a:endParaRPr>
          </a:p>
        </p:txBody>
      </p:sp>
      <p:pic>
        <p:nvPicPr>
          <p:cNvPr id="12292" name="Picture 4" descr="Teresa of Calcutta"/>
          <p:cNvPicPr>
            <a:picLocks noChangeAspect="1" noChangeArrowheads="1"/>
          </p:cNvPicPr>
          <p:nvPr/>
        </p:nvPicPr>
        <p:blipFill>
          <a:blip r:embed="rId2" cstate="print"/>
          <a:srcRect/>
          <a:stretch>
            <a:fillRect/>
          </a:stretch>
        </p:blipFill>
        <p:spPr bwMode="auto">
          <a:xfrm>
            <a:off x="5435600" y="2636838"/>
            <a:ext cx="2973388" cy="39322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box(in)">
                                      <p:cBhvr>
                                        <p:cTn id="7" dur="500"/>
                                        <p:tgtEl>
                                          <p:spTgt spid="1229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291">
                                            <p:txEl>
                                              <p:pRg st="0" end="0"/>
                                            </p:txEl>
                                          </p:spTgt>
                                        </p:tgtEl>
                                        <p:attrNameLst>
                                          <p:attrName>style.visibility</p:attrName>
                                        </p:attrNameLst>
                                      </p:cBhvr>
                                      <p:to>
                                        <p:strVal val="visible"/>
                                      </p:to>
                                    </p:set>
                                    <p:animEffect transition="in" filter="box(in)">
                                      <p:cBhvr>
                                        <p:cTn id="12" dur="500"/>
                                        <p:tgtEl>
                                          <p:spTgt spid="122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291">
                                            <p:txEl>
                                              <p:pRg st="1" end="1"/>
                                            </p:txEl>
                                          </p:spTgt>
                                        </p:tgtEl>
                                        <p:attrNameLst>
                                          <p:attrName>style.visibility</p:attrName>
                                        </p:attrNameLst>
                                      </p:cBhvr>
                                      <p:to>
                                        <p:strVal val="visible"/>
                                      </p:to>
                                    </p:set>
                                    <p:animEffect transition="in" filter="box(in)">
                                      <p:cBhvr>
                                        <p:cTn id="17" dur="500"/>
                                        <p:tgtEl>
                                          <p:spTgt spid="122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2291">
                                            <p:txEl>
                                              <p:pRg st="2" end="2"/>
                                            </p:txEl>
                                          </p:spTgt>
                                        </p:tgtEl>
                                        <p:attrNameLst>
                                          <p:attrName>style.visibility</p:attrName>
                                        </p:attrNameLst>
                                      </p:cBhvr>
                                      <p:to>
                                        <p:strVal val="visible"/>
                                      </p:to>
                                    </p:set>
                                    <p:animEffect transition="in" filter="box(in)">
                                      <p:cBhvr>
                                        <p:cTn id="22" dur="500"/>
                                        <p:tgtEl>
                                          <p:spTgt spid="122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291">
                                            <p:txEl>
                                              <p:pRg st="3" end="3"/>
                                            </p:txEl>
                                          </p:spTgt>
                                        </p:tgtEl>
                                        <p:attrNameLst>
                                          <p:attrName>style.visibility</p:attrName>
                                        </p:attrNameLst>
                                      </p:cBhvr>
                                      <p:to>
                                        <p:strVal val="visible"/>
                                      </p:to>
                                    </p:set>
                                    <p:animEffect transition="in" filter="box(in)">
                                      <p:cBhvr>
                                        <p:cTn id="27" dur="500"/>
                                        <p:tgtEl>
                                          <p:spTgt spid="122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2291">
                                            <p:txEl>
                                              <p:pRg st="4" end="4"/>
                                            </p:txEl>
                                          </p:spTgt>
                                        </p:tgtEl>
                                        <p:attrNameLst>
                                          <p:attrName>style.visibility</p:attrName>
                                        </p:attrNameLst>
                                      </p:cBhvr>
                                      <p:to>
                                        <p:strVal val="visible"/>
                                      </p:to>
                                    </p:set>
                                    <p:animEffect transition="in" filter="box(in)">
                                      <p:cBhvr>
                                        <p:cTn id="32" dur="500"/>
                                        <p:tgtEl>
                                          <p:spTgt spid="1229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2292"/>
                                        </p:tgtEl>
                                        <p:attrNameLst>
                                          <p:attrName>style.visibility</p:attrName>
                                        </p:attrNameLst>
                                      </p:cBhvr>
                                      <p:to>
                                        <p:strVal val="visible"/>
                                      </p:to>
                                    </p:set>
                                    <p:animEffect transition="in" filter="box(in)">
                                      <p:cBhvr>
                                        <p:cTn id="37" dur="5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539750" y="333375"/>
            <a:ext cx="80645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0066FF"/>
                </a:solidFill>
                <a:latin typeface="Arial Black" pitchFamily="34" charset="0"/>
              </a:rPr>
              <a:t>Do we adore Saints?</a:t>
            </a:r>
          </a:p>
        </p:txBody>
      </p:sp>
      <p:sp>
        <p:nvSpPr>
          <p:cNvPr id="13317" name="Text Box 5"/>
          <p:cNvSpPr txBox="1">
            <a:spLocks noChangeArrowheads="1"/>
          </p:cNvSpPr>
          <p:nvPr/>
        </p:nvSpPr>
        <p:spPr bwMode="auto">
          <a:xfrm>
            <a:off x="250825" y="1125538"/>
            <a:ext cx="8713788" cy="5453062"/>
          </a:xfrm>
          <a:prstGeom prst="rect">
            <a:avLst/>
          </a:prstGeom>
          <a:noFill/>
          <a:ln w="9525">
            <a:noFill/>
            <a:miter lim="800000"/>
            <a:headEnd/>
            <a:tailEnd/>
          </a:ln>
          <a:effectLst/>
        </p:spPr>
        <p:txBody>
          <a:bodyPr>
            <a:spAutoFit/>
          </a:bodyPr>
          <a:lstStyle/>
          <a:p>
            <a:pPr algn="ctr">
              <a:spcBef>
                <a:spcPct val="50000"/>
              </a:spcBef>
            </a:pPr>
            <a:r>
              <a:rPr lang="en-US" sz="3200"/>
              <a:t>No, we do not adore saints. Adoration can only be given to God. We adore God alone. We give veneration and respect to the saints. They are very special people, but they are not gods. They can never replace God. They lead us to God. They lived like us in this world. They had difficulties and challenges. They were sinners. But they tried to love God above everyone and everything. They are an example for us. If we imitate them, we can also go to heaven to be with God forever.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slide(fromBottom)">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slide(fromBottom)">
                                      <p:cBhvr>
                                        <p:cTn id="12" dur="500"/>
                                        <p:tgtEl>
                                          <p:spTgt spid="13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188913"/>
            <a:ext cx="8229600" cy="503237"/>
          </a:xfrm>
        </p:spPr>
        <p:txBody>
          <a:bodyPr/>
          <a:lstStyle/>
          <a:p>
            <a:r>
              <a:rPr lang="en-US" sz="4000"/>
              <a:t>Examples of Saints</a:t>
            </a:r>
          </a:p>
        </p:txBody>
      </p:sp>
      <p:pic>
        <p:nvPicPr>
          <p:cNvPr id="14340" name="Picture 4" descr="p16"/>
          <p:cNvPicPr>
            <a:picLocks noChangeAspect="1" noChangeArrowheads="1"/>
          </p:cNvPicPr>
          <p:nvPr/>
        </p:nvPicPr>
        <p:blipFill>
          <a:blip r:embed="rId2" cstate="print">
            <a:lum contrast="24000"/>
          </a:blip>
          <a:srcRect l="3670" t="61787" r="56429"/>
          <a:stretch>
            <a:fillRect/>
          </a:stretch>
        </p:blipFill>
        <p:spPr bwMode="auto">
          <a:xfrm>
            <a:off x="1116013" y="908050"/>
            <a:ext cx="7129462" cy="4962525"/>
          </a:xfrm>
          <a:prstGeom prst="rect">
            <a:avLst/>
          </a:prstGeom>
          <a:noFill/>
          <a:ln w="9525">
            <a:noFill/>
            <a:miter lim="800000"/>
            <a:headEnd/>
            <a:tailEnd/>
          </a:ln>
        </p:spPr>
      </p:pic>
      <p:sp>
        <p:nvSpPr>
          <p:cNvPr id="14341" name="Text Box 5"/>
          <p:cNvSpPr txBox="1">
            <a:spLocks noChangeArrowheads="1"/>
          </p:cNvSpPr>
          <p:nvPr/>
        </p:nvSpPr>
        <p:spPr bwMode="auto">
          <a:xfrm>
            <a:off x="250825" y="6021388"/>
            <a:ext cx="8713788" cy="609600"/>
          </a:xfrm>
          <a:prstGeom prst="rect">
            <a:avLst/>
          </a:prstGeom>
          <a:noFill/>
          <a:ln w="9525">
            <a:noFill/>
            <a:miter lim="800000"/>
            <a:headEnd/>
            <a:tailEnd/>
          </a:ln>
          <a:effectLst/>
        </p:spPr>
        <p:txBody>
          <a:bodyPr>
            <a:spAutoFit/>
          </a:bodyPr>
          <a:lstStyle/>
          <a:p>
            <a:pPr algn="ctr">
              <a:spcBef>
                <a:spcPct val="50000"/>
              </a:spcBef>
            </a:pPr>
            <a:r>
              <a:rPr lang="en-US" sz="3400"/>
              <a:t>St. Peter the Apostle who died as a martyr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additive="base">
                                        <p:cTn id="13" dur="500" fill="hold"/>
                                        <p:tgtEl>
                                          <p:spTgt spid="14340"/>
                                        </p:tgtEl>
                                        <p:attrNameLst>
                                          <p:attrName>ppt_x</p:attrName>
                                        </p:attrNameLst>
                                      </p:cBhvr>
                                      <p:tavLst>
                                        <p:tav tm="0">
                                          <p:val>
                                            <p:strVal val="#ppt_x"/>
                                          </p:val>
                                        </p:tav>
                                        <p:tav tm="100000">
                                          <p:val>
                                            <p:strVal val="#ppt_x"/>
                                          </p:val>
                                        </p:tav>
                                      </p:tavLst>
                                    </p:anim>
                                    <p:anim calcmode="lin" valueType="num">
                                      <p:cBhvr additive="base">
                                        <p:cTn id="14" dur="500" fill="hold"/>
                                        <p:tgtEl>
                                          <p:spTgt spid="1434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41"/>
                                        </p:tgtEl>
                                        <p:attrNameLst>
                                          <p:attrName>style.visibility</p:attrName>
                                        </p:attrNameLst>
                                      </p:cBhvr>
                                      <p:to>
                                        <p:strVal val="visible"/>
                                      </p:to>
                                    </p:set>
                                    <p:anim calcmode="lin" valueType="num">
                                      <p:cBhvr additive="base">
                                        <p:cTn id="19" dur="500" fill="hold"/>
                                        <p:tgtEl>
                                          <p:spTgt spid="14341"/>
                                        </p:tgtEl>
                                        <p:attrNameLst>
                                          <p:attrName>ppt_x</p:attrName>
                                        </p:attrNameLst>
                                      </p:cBhvr>
                                      <p:tavLst>
                                        <p:tav tm="0">
                                          <p:val>
                                            <p:strVal val="#ppt_x"/>
                                          </p:val>
                                        </p:tav>
                                        <p:tav tm="100000">
                                          <p:val>
                                            <p:strVal val="#ppt_x"/>
                                          </p:val>
                                        </p:tav>
                                      </p:tavLst>
                                    </p:anim>
                                    <p:anim calcmode="lin" valueType="num">
                                      <p:cBhvr additive="base">
                                        <p:cTn id="20" dur="500" fill="hold"/>
                                        <p:tgtEl>
                                          <p:spTgt spid="1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8313" y="188913"/>
            <a:ext cx="8229600" cy="503237"/>
          </a:xfrm>
        </p:spPr>
        <p:txBody>
          <a:bodyPr/>
          <a:lstStyle/>
          <a:p>
            <a:r>
              <a:rPr lang="en-US" sz="4000"/>
              <a:t>Examples of Saints</a:t>
            </a:r>
          </a:p>
        </p:txBody>
      </p:sp>
      <p:sp>
        <p:nvSpPr>
          <p:cNvPr id="15364" name="Text Box 4"/>
          <p:cNvSpPr txBox="1">
            <a:spLocks noChangeArrowheads="1"/>
          </p:cNvSpPr>
          <p:nvPr/>
        </p:nvSpPr>
        <p:spPr bwMode="auto">
          <a:xfrm>
            <a:off x="250825" y="6165850"/>
            <a:ext cx="8713788" cy="609600"/>
          </a:xfrm>
          <a:prstGeom prst="rect">
            <a:avLst/>
          </a:prstGeom>
          <a:noFill/>
          <a:ln w="9525">
            <a:noFill/>
            <a:miter lim="800000"/>
            <a:headEnd/>
            <a:tailEnd/>
          </a:ln>
          <a:effectLst/>
        </p:spPr>
        <p:txBody>
          <a:bodyPr>
            <a:spAutoFit/>
          </a:bodyPr>
          <a:lstStyle/>
          <a:p>
            <a:pPr algn="ctr">
              <a:spcBef>
                <a:spcPct val="50000"/>
              </a:spcBef>
            </a:pPr>
            <a:r>
              <a:rPr lang="en-US" sz="3400"/>
              <a:t>St. Francis of Assisi (1182-1226)</a:t>
            </a:r>
          </a:p>
        </p:txBody>
      </p:sp>
      <p:sp>
        <p:nvSpPr>
          <p:cNvPr id="15365" name="Rectangle 5" descr="23"/>
          <p:cNvSpPr>
            <a:spLocks noGrp="1" noChangeAspect="1" noChangeArrowheads="1"/>
          </p:cNvSpPr>
          <p:nvPr isPhoto="1"/>
        </p:nvSpPr>
        <p:spPr bwMode="auto">
          <a:xfrm>
            <a:off x="755650" y="981075"/>
            <a:ext cx="7812088" cy="5067300"/>
          </a:xfrm>
          <a:prstGeom prst="rect">
            <a:avLst/>
          </a:prstGeom>
          <a:blipFill dpi="0" rotWithShape="1">
            <a:blip r:embed="rId2" cstate="print"/>
            <a:srcRect/>
            <a:stretch>
              <a:fillRect b="-5"/>
            </a:stretch>
          </a:blipFill>
          <a:ln w="9525">
            <a:solidFill>
              <a:schemeClr val="tx1"/>
            </a:solidFill>
            <a:miter lim="800000"/>
            <a:headEnd/>
            <a:tailEnd/>
          </a:ln>
          <a:effectLst/>
        </p:spPr>
        <p:txBody>
          <a:bodyPr/>
          <a:lstStyle/>
          <a:p>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plus(in)">
                                      <p:cBhvr>
                                        <p:cTn id="7" dur="20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5365"/>
                                        </p:tgtEl>
                                        <p:attrNameLst>
                                          <p:attrName>style.visibility</p:attrName>
                                        </p:attrNameLst>
                                      </p:cBhvr>
                                      <p:to>
                                        <p:strVal val="visible"/>
                                      </p:to>
                                    </p:set>
                                    <p:animEffect transition="in" filter="plus(in)">
                                      <p:cBhvr>
                                        <p:cTn id="12" dur="2000"/>
                                        <p:tgtEl>
                                          <p:spTgt spid="15365"/>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15364"/>
                                        </p:tgtEl>
                                        <p:attrNameLst>
                                          <p:attrName>style.visibility</p:attrName>
                                        </p:attrNameLst>
                                      </p:cBhvr>
                                      <p:to>
                                        <p:strVal val="visible"/>
                                      </p:to>
                                    </p:set>
                                    <p:animEffect transition="in" filter="plus(in)">
                                      <p:cBhvr>
                                        <p:cTn id="17" dur="2000"/>
                                        <p:tgtEl>
                                          <p:spTgt spid="15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4" grpId="0"/>
      <p:bldP spid="153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188913"/>
            <a:ext cx="8229600" cy="503237"/>
          </a:xfrm>
        </p:spPr>
        <p:txBody>
          <a:bodyPr/>
          <a:lstStyle/>
          <a:p>
            <a:r>
              <a:rPr lang="en-US" sz="4000"/>
              <a:t>Examples of Saints</a:t>
            </a:r>
          </a:p>
        </p:txBody>
      </p:sp>
      <p:sp>
        <p:nvSpPr>
          <p:cNvPr id="16387" name="Text Box 3"/>
          <p:cNvSpPr txBox="1">
            <a:spLocks noChangeArrowheads="1"/>
          </p:cNvSpPr>
          <p:nvPr/>
        </p:nvSpPr>
        <p:spPr bwMode="auto">
          <a:xfrm>
            <a:off x="250825" y="6021388"/>
            <a:ext cx="8713788" cy="609600"/>
          </a:xfrm>
          <a:prstGeom prst="rect">
            <a:avLst/>
          </a:prstGeom>
          <a:noFill/>
          <a:ln w="9525">
            <a:noFill/>
            <a:miter lim="800000"/>
            <a:headEnd/>
            <a:tailEnd/>
          </a:ln>
          <a:effectLst/>
        </p:spPr>
        <p:txBody>
          <a:bodyPr>
            <a:spAutoFit/>
          </a:bodyPr>
          <a:lstStyle/>
          <a:p>
            <a:pPr algn="ctr">
              <a:spcBef>
                <a:spcPct val="50000"/>
              </a:spcBef>
            </a:pPr>
            <a:r>
              <a:rPr lang="en-US" sz="3400"/>
              <a:t>St. Francis Xavier the Missionary</a:t>
            </a:r>
          </a:p>
        </p:txBody>
      </p:sp>
      <p:pic>
        <p:nvPicPr>
          <p:cNvPr id="16389" name="Picture 5" descr="St"/>
          <p:cNvPicPr>
            <a:picLocks noChangeAspect="1" noChangeArrowheads="1"/>
          </p:cNvPicPr>
          <p:nvPr/>
        </p:nvPicPr>
        <p:blipFill>
          <a:blip r:embed="rId2" cstate="print"/>
          <a:srcRect/>
          <a:stretch>
            <a:fillRect/>
          </a:stretch>
        </p:blipFill>
        <p:spPr bwMode="auto">
          <a:xfrm>
            <a:off x="1042988" y="908050"/>
            <a:ext cx="7235825" cy="5041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edge">
                                      <p:cBhvr>
                                        <p:cTn id="7" dur="2000"/>
                                        <p:tgtEl>
                                          <p:spTgt spid="1638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wedge">
                                      <p:cBhvr>
                                        <p:cTn id="12" dur="2000"/>
                                        <p:tgtEl>
                                          <p:spTgt spid="1638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6387"/>
                                        </p:tgtEl>
                                        <p:attrNameLst>
                                          <p:attrName>style.visibility</p:attrName>
                                        </p:attrNameLst>
                                      </p:cBhvr>
                                      <p:to>
                                        <p:strVal val="visible"/>
                                      </p:to>
                                    </p:set>
                                    <p:animEffect transition="in" filter="wedge">
                                      <p:cBhvr>
                                        <p:cTn id="17" dur="20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699</TotalTime>
  <Words>477</Words>
  <Application>Microsoft Office PowerPoint</Application>
  <PresentationFormat>On-screen Show (4:3)</PresentationFormat>
  <Paragraphs>45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Default Design</vt:lpstr>
      <vt:lpstr>Slide 1</vt:lpstr>
      <vt:lpstr>Slide 2</vt:lpstr>
      <vt:lpstr>Slide 3</vt:lpstr>
      <vt:lpstr>All the souls in heaven are Saints.</vt:lpstr>
      <vt:lpstr>Process to become a Saint ordered by the Church</vt:lpstr>
      <vt:lpstr>Slide 6</vt:lpstr>
      <vt:lpstr>Examples of Saints</vt:lpstr>
      <vt:lpstr>Examples of Saints</vt:lpstr>
      <vt:lpstr>Examples of Saints</vt:lpstr>
      <vt:lpstr>Examples of Saints</vt:lpstr>
      <vt:lpstr>Examples of Saints who were sinners</vt:lpstr>
      <vt:lpstr>Slide 12</vt:lpstr>
      <vt:lpstr>Sayings about Saints</vt:lpstr>
      <vt:lpstr>Slide 14</vt:lpstr>
    </vt:vector>
  </TitlesOfParts>
  <Company>SDC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Roberto Zammit</dc:creator>
  <cp:lastModifiedBy>Roberto Zammit</cp:lastModifiedBy>
  <cp:revision>10</cp:revision>
  <dcterms:created xsi:type="dcterms:W3CDTF">2009-11-21T03:17:03Z</dcterms:created>
  <dcterms:modified xsi:type="dcterms:W3CDTF">2012-11-01T15:27:00Z</dcterms:modified>
</cp:coreProperties>
</file>