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78" r:id="rId5"/>
    <p:sldId id="279" r:id="rId6"/>
    <p:sldId id="284" r:id="rId7"/>
    <p:sldId id="260" r:id="rId8"/>
    <p:sldId id="280" r:id="rId9"/>
    <p:sldId id="281" r:id="rId10"/>
    <p:sldId id="282" r:id="rId11"/>
    <p:sldId id="283" r:id="rId12"/>
    <p:sldId id="261" r:id="rId13"/>
    <p:sldId id="285" r:id="rId14"/>
    <p:sldId id="286" r:id="rId15"/>
    <p:sldId id="267" r:id="rId16"/>
    <p:sldId id="287" r:id="rId17"/>
    <p:sldId id="288" r:id="rId18"/>
    <p:sldId id="289" r:id="rId19"/>
    <p:sldId id="269" r:id="rId20"/>
    <p:sldId id="290" r:id="rId21"/>
    <p:sldId id="291" r:id="rId22"/>
    <p:sldId id="292" r:id="rId23"/>
    <p:sldId id="293" r:id="rId24"/>
    <p:sldId id="266" r:id="rId25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0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8184-DA64-4B7C-901F-8371BB5EC57D}" type="datetimeFigureOut">
              <a:rPr lang="en-GB" smtClean="0"/>
              <a:t>20/06/2013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1262-3122-41D1-8B4E-4A03FE87AE9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8184-DA64-4B7C-901F-8371BB5EC57D}" type="datetimeFigureOut">
              <a:rPr lang="en-GB" smtClean="0"/>
              <a:t>20/06/2013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1262-3122-41D1-8B4E-4A03FE87AE9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8184-DA64-4B7C-901F-8371BB5EC57D}" type="datetimeFigureOut">
              <a:rPr lang="en-GB" smtClean="0"/>
              <a:t>20/06/2013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1262-3122-41D1-8B4E-4A03FE87AE9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8184-DA64-4B7C-901F-8371BB5EC57D}" type="datetimeFigureOut">
              <a:rPr lang="en-GB" smtClean="0"/>
              <a:t>20/06/2013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1262-3122-41D1-8B4E-4A03FE87AE9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8184-DA64-4B7C-901F-8371BB5EC57D}" type="datetimeFigureOut">
              <a:rPr lang="en-GB" smtClean="0"/>
              <a:t>20/06/2013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1262-3122-41D1-8B4E-4A03FE87AE9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8184-DA64-4B7C-901F-8371BB5EC57D}" type="datetimeFigureOut">
              <a:rPr lang="en-GB" smtClean="0"/>
              <a:t>20/06/2013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1262-3122-41D1-8B4E-4A03FE87AE9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8184-DA64-4B7C-901F-8371BB5EC57D}" type="datetimeFigureOut">
              <a:rPr lang="en-GB" smtClean="0"/>
              <a:t>20/06/2013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1262-3122-41D1-8B4E-4A03FE87AE9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8184-DA64-4B7C-901F-8371BB5EC57D}" type="datetimeFigureOut">
              <a:rPr lang="en-GB" smtClean="0"/>
              <a:t>20/06/2013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1262-3122-41D1-8B4E-4A03FE87AE9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8184-DA64-4B7C-901F-8371BB5EC57D}" type="datetimeFigureOut">
              <a:rPr lang="en-GB" smtClean="0"/>
              <a:t>20/06/2013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1262-3122-41D1-8B4E-4A03FE87AE9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8184-DA64-4B7C-901F-8371BB5EC57D}" type="datetimeFigureOut">
              <a:rPr lang="en-GB" smtClean="0"/>
              <a:t>20/06/2013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1262-3122-41D1-8B4E-4A03FE87AE9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8184-DA64-4B7C-901F-8371BB5EC57D}" type="datetimeFigureOut">
              <a:rPr lang="en-GB" smtClean="0"/>
              <a:t>20/06/2013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D11262-3122-41D1-8B4E-4A03FE87AE9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57D11262-3122-41D1-8B4E-4A03FE87AE98}" type="slidenum">
              <a:rPr lang="en-GB" smtClean="0"/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EF5C8184-DA64-4B7C-901F-8371BB5EC57D}" type="datetimeFigureOut">
              <a:rPr lang="en-GB" smtClean="0"/>
              <a:t>20/06/2013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612576" y="1875622"/>
            <a:ext cx="9144000" cy="781050"/>
          </a:xfrm>
        </p:spPr>
        <p:txBody>
          <a:bodyPr>
            <a:normAutofit fontScale="90000"/>
          </a:bodyPr>
          <a:lstStyle/>
          <a:p>
            <a:r>
              <a:rPr lang="mt-MT" sz="6300" b="1" dirty="0" smtClean="0">
                <a:solidFill>
                  <a:srgbClr val="24486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</a:t>
            </a:r>
            <a:r>
              <a:rPr lang="en-GB" sz="6300" b="1" dirty="0" smtClean="0">
                <a:solidFill>
                  <a:srgbClr val="24486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Il-</a:t>
            </a:r>
            <a:r>
              <a:rPr lang="en-GB" sz="6300" b="1" dirty="0" err="1" smtClean="0">
                <a:solidFill>
                  <a:srgbClr val="24486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Bniedem</a:t>
            </a:r>
            <a:r>
              <a:rPr lang="en-GB" sz="6300" b="1" dirty="0" smtClean="0">
                <a:solidFill>
                  <a:srgbClr val="24486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br>
              <a:rPr lang="en-GB" sz="6300" b="1" dirty="0" smtClean="0">
                <a:solidFill>
                  <a:srgbClr val="24486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sz="6300" b="1" dirty="0" smtClean="0">
                <a:solidFill>
                  <a:srgbClr val="24486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u t-</a:t>
            </a:r>
            <a:r>
              <a:rPr lang="en-GB" sz="6300" b="1" dirty="0" err="1" smtClean="0">
                <a:solidFill>
                  <a:srgbClr val="24486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Talb</a:t>
            </a:r>
            <a:endParaRPr lang="en-US" sz="6300" b="1" dirty="0">
              <a:solidFill>
                <a:srgbClr val="24486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6070600"/>
            <a:ext cx="8460432" cy="787400"/>
          </a:xfrm>
        </p:spPr>
        <p:txBody>
          <a:bodyPr/>
          <a:lstStyle/>
          <a:p>
            <a:pPr algn="r"/>
            <a:r>
              <a:rPr lang="mt-MT" b="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Paul A. </a:t>
            </a:r>
            <a:r>
              <a:rPr lang="en-GB" b="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Rapa</a:t>
            </a:r>
            <a:endParaRPr lang="en-GB" b="0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30223" y="4564130"/>
            <a:ext cx="6384776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20000"/>
              </a:spcBef>
            </a:pPr>
            <a:r>
              <a:rPr lang="mt-MT" sz="32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Kap 10: Infaħħru ‘l Alla f’</a:t>
            </a:r>
            <a:r>
              <a:rPr lang="mt-MT" sz="32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Talbna</a:t>
            </a:r>
            <a:endParaRPr lang="en-GB" sz="3200" b="1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20000"/>
              </a:spcBef>
            </a:pPr>
            <a:r>
              <a:rPr lang="en-GB" sz="32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Lezzjoni</a:t>
            </a:r>
            <a:r>
              <a:rPr lang="mt-MT" sz="32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32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1699416"/>
            <a:ext cx="4733055" cy="3155370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09994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60648"/>
            <a:ext cx="7859216" cy="599613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GB" sz="3200" dirty="0" smtClean="0"/>
              <a:t>I</a:t>
            </a:r>
            <a:r>
              <a:rPr lang="mt-MT" sz="3200" dirty="0" smtClean="0"/>
              <a:t>l-Lhud jitolbu u </a:t>
            </a:r>
            <a:r>
              <a:rPr lang="mt-MT" sz="3200" dirty="0" err="1" smtClean="0"/>
              <a:t>jqimu</a:t>
            </a:r>
            <a:r>
              <a:rPr lang="mt-MT" sz="3200" dirty="0" smtClean="0"/>
              <a:t> lil Alla fis-Sinagoga.  It-talb isir bil-lingwa Lhudija. L-irġiel u n-nisa joqogħdu għalihom. L-irġiel jilbsu kappell f’rashom bħala sinjal ta’ rispett.</a:t>
            </a:r>
            <a:endParaRPr lang="en-GB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20888"/>
            <a:ext cx="6768752" cy="43362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002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7859216" cy="599613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GB" sz="3200" dirty="0" smtClean="0"/>
              <a:t>I</a:t>
            </a:r>
            <a:r>
              <a:rPr lang="mt-MT" sz="3200" dirty="0" smtClean="0"/>
              <a:t>l-Musulmani jmorru fil-Moskea għat-talb tagħhom. Huma jitolbu fuq tapit apposta u jneħħu ż-żarbun qabel jidħlu biex il-post tat-talb jinżamm nadif bħala rispett.</a:t>
            </a:r>
            <a:endParaRPr lang="en-GB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87014"/>
            <a:ext cx="6005781" cy="436510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078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0" y="0"/>
            <a:ext cx="9144000" cy="21328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mt-MT" sz="3300" dirty="0" smtClean="0">
                <a:solidFill>
                  <a:srgbClr val="000000"/>
                </a:solidFill>
                <a:latin typeface="Verdana" pitchFamily="34" charset="0"/>
              </a:rPr>
              <a:t>Iċ-ċelebrazzjonijiet ikun fihom ċerimonji u talb ieħor u ħafna drabi jkunu mmexxijin minn saċerdot jew mexxej spiritwali. </a:t>
            </a:r>
            <a:endParaRPr lang="mt-MT" sz="3300" dirty="0">
              <a:solidFill>
                <a:srgbClr val="000000"/>
              </a:solidFill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mt-MT" sz="3300" dirty="0">
              <a:solidFill>
                <a:srgbClr val="000000"/>
              </a:solidFill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en-US" sz="33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</a:pPr>
            <a:endParaRPr lang="en-GB" sz="33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32856"/>
            <a:ext cx="5760640" cy="439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050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404664"/>
            <a:ext cx="3131840" cy="599613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GB" sz="3200" dirty="0" smtClean="0"/>
              <a:t>I</a:t>
            </a:r>
            <a:r>
              <a:rPr lang="mt-MT" sz="3200" dirty="0" smtClean="0"/>
              <a:t>r-Rabbi jmexxi l-laqgħat tat-talb tal-Lhud. Ir-Rabbi mhuwiex saċerdot imma huma mgħallem u jfiehem il-Kelma t’Alla waqt il-laqgħat fis-sinagoga. </a:t>
            </a:r>
            <a:endParaRPr lang="en-GB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352" y="18945"/>
            <a:ext cx="5832648" cy="6839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2784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7859216" cy="599613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GB" sz="3200" dirty="0" smtClean="0"/>
              <a:t>L</a:t>
            </a:r>
            <a:r>
              <a:rPr lang="mt-MT" sz="3200" dirty="0" smtClean="0"/>
              <a:t>-</a:t>
            </a:r>
            <a:r>
              <a:rPr lang="mt-MT" sz="3200" dirty="0" err="1" smtClean="0"/>
              <a:t>Imam</a:t>
            </a:r>
            <a:r>
              <a:rPr lang="mt-MT" sz="3200" dirty="0" smtClean="0"/>
              <a:t> imexxi l-laqgħat tat-talb fil-Moskea. Huma mhuwiex saċerdot imma jieħu ħsieb il-Moskea.</a:t>
            </a:r>
            <a:endParaRPr lang="en-GB" sz="32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6893"/>
            <a:ext cx="7020272" cy="4682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117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mt-MT" sz="3300" dirty="0" smtClean="0">
                <a:solidFill>
                  <a:srgbClr val="000000"/>
                </a:solidFill>
                <a:latin typeface="Verdana" pitchFamily="34" charset="0"/>
              </a:rPr>
              <a:t>Fit-talb </a:t>
            </a:r>
            <a:r>
              <a:rPr lang="mt-MT" sz="3300" dirty="0" smtClean="0">
                <a:solidFill>
                  <a:srgbClr val="000000"/>
                </a:solidFill>
                <a:latin typeface="Verdana" pitchFamily="34" charset="0"/>
              </a:rPr>
              <a:t>u ċ-ċelebrazzjonijiet jintużaw ukoll oġġetti jew simboli mqaddsa.  </a:t>
            </a:r>
            <a:endParaRPr lang="mt-MT" sz="3300" dirty="0">
              <a:solidFill>
                <a:srgbClr val="000000"/>
              </a:solidFill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mt-MT" sz="3300" dirty="0">
              <a:solidFill>
                <a:srgbClr val="000000"/>
              </a:solidFill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en-US" sz="33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</a:pPr>
            <a:endParaRPr lang="en-GB" sz="33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9746">
            <a:off x="403534" y="1417391"/>
            <a:ext cx="4325445" cy="288806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5734">
            <a:off x="4622461" y="1823639"/>
            <a:ext cx="4317666" cy="278287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2031">
            <a:off x="1524000" y="4012896"/>
            <a:ext cx="3624064" cy="271804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01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7859216" cy="599613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GB" sz="3200" dirty="0" smtClean="0"/>
              <a:t>I</a:t>
            </a:r>
            <a:r>
              <a:rPr lang="mt-MT" sz="3200" dirty="0" smtClean="0"/>
              <a:t>l-Buddisti fost affarijiet oħra jużaw bħal kullana ta’ </a:t>
            </a:r>
            <a:r>
              <a:rPr lang="mt-MT" sz="3200" dirty="0" err="1" smtClean="0"/>
              <a:t>żibeġ</a:t>
            </a:r>
            <a:r>
              <a:rPr lang="mt-MT" sz="3200" dirty="0" smtClean="0"/>
              <a:t> biex fuqha jgħoddu d-drabi li jgħidu t-talb tagħhom.</a:t>
            </a:r>
            <a:endParaRPr lang="en-GB" sz="32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24499"/>
            <a:ext cx="6415109" cy="43924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0291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7859216" cy="599613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GB" sz="3200" dirty="0" smtClean="0"/>
              <a:t>I</a:t>
            </a:r>
            <a:r>
              <a:rPr lang="mt-MT" sz="3200" dirty="0" smtClean="0"/>
              <a:t>l-Musulmani jużaw tapit apposta biex fuqu jitolbu kemm meta jkunu d-dar kif ukoll meta jkunu fil-Moskea.</a:t>
            </a:r>
            <a:endParaRPr lang="en-GB" sz="32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60848"/>
            <a:ext cx="5939008" cy="446449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240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3646240" cy="599613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GB" sz="3200" dirty="0" smtClean="0"/>
              <a:t>G</a:t>
            </a:r>
            <a:r>
              <a:rPr lang="mt-MT" sz="3200" dirty="0" err="1" smtClean="0"/>
              <a:t>ħal</a:t>
            </a:r>
            <a:r>
              <a:rPr lang="mt-MT" sz="3200" dirty="0" smtClean="0"/>
              <a:t>-Lhud, il-</a:t>
            </a:r>
            <a:r>
              <a:rPr lang="mt-MT" sz="3200" dirty="0" err="1" smtClean="0"/>
              <a:t>Menorah</a:t>
            </a:r>
            <a:r>
              <a:rPr lang="mt-MT" sz="3200" dirty="0" smtClean="0"/>
              <a:t> hija sinjal tal-preżenza t’Alla waqt it-talb.</a:t>
            </a:r>
            <a:endParaRPr lang="en-GB" sz="32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61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440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mt-MT" sz="3300" dirty="0" smtClean="0">
                <a:solidFill>
                  <a:srgbClr val="000000"/>
                </a:solidFill>
                <a:latin typeface="Verdana" pitchFamily="34" charset="0"/>
              </a:rPr>
              <a:t>F’kull reliġjon isiru festi u ġranet importanti fil-ħajja tal-fundatur (dak li beda) kif ukoll fl-istorja tar-reliġjon partikolari</a:t>
            </a:r>
            <a:r>
              <a:rPr lang="mt-MT" sz="3300" dirty="0" smtClean="0">
                <a:solidFill>
                  <a:srgbClr val="000000"/>
                </a:solidFill>
                <a:latin typeface="Verdana" pitchFamily="34" charset="0"/>
              </a:rPr>
              <a:t>. F’dawn iċ-ċelebrazzjonijiet tidher l-għaqda bejn il-komunità.</a:t>
            </a:r>
            <a:endParaRPr lang="mt-MT" sz="3300" dirty="0">
              <a:solidFill>
                <a:srgbClr val="000000"/>
              </a:solidFill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mt-MT" sz="3300" dirty="0">
              <a:solidFill>
                <a:srgbClr val="000000"/>
              </a:solidFill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en-US" sz="33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</a:pPr>
            <a:endParaRPr lang="en-GB" sz="33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8920"/>
            <a:ext cx="8856984" cy="4054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21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56147" y="4303455"/>
            <a:ext cx="9076738" cy="255454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dirty="0" smtClean="0">
                <a:solidFill>
                  <a:schemeClr val="bg1"/>
                </a:solidFill>
                <a:latin typeface="Verdana" pitchFamily="34" charset="0"/>
              </a:rPr>
              <a:t>Kull </a:t>
            </a:r>
            <a:r>
              <a:rPr lang="en-GB" sz="3200" dirty="0" err="1" smtClean="0">
                <a:solidFill>
                  <a:schemeClr val="bg1"/>
                </a:solidFill>
                <a:latin typeface="Verdana" pitchFamily="34" charset="0"/>
              </a:rPr>
              <a:t>reli</a:t>
            </a:r>
            <a:r>
              <a:rPr lang="mt-MT" sz="3200" dirty="0" err="1" smtClean="0">
                <a:solidFill>
                  <a:schemeClr val="bg1"/>
                </a:solidFill>
                <a:latin typeface="Verdana" pitchFamily="34" charset="0"/>
              </a:rPr>
              <a:t>ġjon</a:t>
            </a:r>
            <a:r>
              <a:rPr lang="mt-MT" sz="3200" dirty="0" smtClean="0">
                <a:solidFill>
                  <a:schemeClr val="bg1"/>
                </a:solidFill>
                <a:latin typeface="Verdana" pitchFamily="34" charset="0"/>
              </a:rPr>
              <a:t> għandha l-mod tagħha kif </a:t>
            </a:r>
            <a:r>
              <a:rPr lang="mt-MT" sz="3200" dirty="0" err="1" smtClean="0">
                <a:solidFill>
                  <a:schemeClr val="bg1"/>
                </a:solidFill>
                <a:latin typeface="Verdana" pitchFamily="34" charset="0"/>
              </a:rPr>
              <a:t>tqim</a:t>
            </a:r>
            <a:r>
              <a:rPr lang="mt-MT" sz="3200" dirty="0" smtClean="0">
                <a:solidFill>
                  <a:schemeClr val="bg1"/>
                </a:solidFill>
                <a:latin typeface="Verdana" pitchFamily="34" charset="0"/>
              </a:rPr>
              <a:t> lil Alla jew ‘l-allat tagħha li għandhom il-qawwa fuq il-ħajja tal-bnedmin. Iċ-ċelebrazzjonijiet u t-talb huma mod kif issir din il-qima. </a:t>
            </a:r>
            <a:endParaRPr lang="en-US" sz="3200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50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19" y="0"/>
            <a:ext cx="8451914" cy="599613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mt-MT" sz="3200" dirty="0" smtClean="0"/>
              <a:t>Waħda mill-festi li </a:t>
            </a:r>
            <a:r>
              <a:rPr lang="mt-MT" sz="3200" dirty="0" err="1" smtClean="0"/>
              <a:t>jiċċelebraw</a:t>
            </a:r>
            <a:r>
              <a:rPr lang="mt-MT" sz="3200" dirty="0" smtClean="0"/>
              <a:t> fir-reliġjon </a:t>
            </a:r>
            <a:r>
              <a:rPr lang="mt-MT" sz="3200" dirty="0" err="1" smtClean="0"/>
              <a:t>Hindu</a:t>
            </a:r>
            <a:r>
              <a:rPr lang="mt-MT" sz="3200" dirty="0" smtClean="0"/>
              <a:t> hija </a:t>
            </a:r>
            <a:r>
              <a:rPr lang="mt-MT" sz="3200" b="1" dirty="0" err="1" smtClean="0"/>
              <a:t>Diwali</a:t>
            </a:r>
            <a:r>
              <a:rPr lang="mt-MT" sz="3200" b="1" dirty="0" smtClean="0"/>
              <a:t> </a:t>
            </a:r>
            <a:r>
              <a:rPr lang="mt-MT" sz="3200" dirty="0" smtClean="0"/>
              <a:t>– il-festa tad-dawl. F’din il-festa, li </a:t>
            </a:r>
            <a:r>
              <a:rPr lang="mt-MT" sz="3200" dirty="0" err="1" smtClean="0"/>
              <a:t>ddum</a:t>
            </a:r>
            <a:r>
              <a:rPr lang="mt-MT" sz="3200" dirty="0" smtClean="0"/>
              <a:t> ħamest ijiem in-nies jixtiequ lil xulxin is-sena t-tajba u jagħtu wkoll rigali lil xulxin.</a:t>
            </a:r>
            <a:endParaRPr lang="en-GB" sz="32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2005013"/>
            <a:ext cx="5711825" cy="485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1332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19" y="0"/>
            <a:ext cx="8451914" cy="599613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mt-MT" sz="3200" b="1" dirty="0" err="1" smtClean="0"/>
              <a:t>Wesak</a:t>
            </a:r>
            <a:r>
              <a:rPr lang="mt-MT" sz="3200" dirty="0" smtClean="0"/>
              <a:t> hija waħda mill-festi tal-Buddisti. Din il-festa tfakkar it-twelid ta’ </a:t>
            </a:r>
            <a:r>
              <a:rPr lang="mt-MT" sz="3200" dirty="0" err="1" smtClean="0"/>
              <a:t>Buddha</a:t>
            </a:r>
            <a:r>
              <a:rPr lang="mt-MT" sz="3200" dirty="0" smtClean="0"/>
              <a:t> – li beda r-reliġjon. F’din il-festa jżejnu l-istatwi tal-</a:t>
            </a:r>
            <a:r>
              <a:rPr lang="mt-MT" sz="3200" dirty="0" err="1" smtClean="0"/>
              <a:t>Buddha</a:t>
            </a:r>
            <a:r>
              <a:rPr lang="mt-MT" sz="3200" dirty="0" smtClean="0"/>
              <a:t> u jagħtu wkoll offerti lill-monasteri.</a:t>
            </a:r>
            <a:endParaRPr lang="en-GB" sz="3200" dirty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32856"/>
            <a:ext cx="604867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803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19" y="0"/>
            <a:ext cx="8451914" cy="599613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mt-MT" sz="3200" dirty="0" smtClean="0"/>
              <a:t>Il-Musulmani </a:t>
            </a:r>
            <a:r>
              <a:rPr lang="mt-MT" sz="3200" dirty="0" err="1" smtClean="0"/>
              <a:t>jiċċelebraw</a:t>
            </a:r>
            <a:r>
              <a:rPr lang="mt-MT" sz="3200" dirty="0" smtClean="0"/>
              <a:t> </a:t>
            </a:r>
            <a:r>
              <a:rPr lang="mt-MT" sz="3200" b="1" dirty="0" smtClean="0"/>
              <a:t>Id </a:t>
            </a:r>
            <a:r>
              <a:rPr lang="mt-MT" sz="3200" b="1" dirty="0" err="1" smtClean="0"/>
              <a:t>ul-Fitr</a:t>
            </a:r>
            <a:r>
              <a:rPr lang="mt-MT" sz="3200" dirty="0" smtClean="0"/>
              <a:t>. Din il-festa ttemm iż-żmien ta’ sawm matul ir-Ramadan. In-nies imorru jitolbu fil-Moskea u </a:t>
            </a:r>
            <a:r>
              <a:rPr lang="mt-MT" sz="3200" dirty="0" err="1" smtClean="0"/>
              <a:t>jirringrazzjaw</a:t>
            </a:r>
            <a:r>
              <a:rPr lang="mt-MT" sz="3200" dirty="0" smtClean="0"/>
              <a:t> lil </a:t>
            </a:r>
            <a:r>
              <a:rPr lang="mt-MT" sz="3200" dirty="0" err="1" smtClean="0"/>
              <a:t>Allah</a:t>
            </a:r>
            <a:r>
              <a:rPr lang="mt-MT" sz="3200" dirty="0" smtClean="0"/>
              <a:t> tal-ġid li jagħtihom. Huma jżuru lill-qraba u l-ħbieb, jagħmlu ikel speċjali u jagħtu rigali u kartolini lil xulxin. </a:t>
            </a:r>
            <a:endParaRPr lang="en-GB" sz="32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996952"/>
            <a:ext cx="5688632" cy="3767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7288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19" y="0"/>
            <a:ext cx="8451914" cy="599613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mt-MT" sz="3200" dirty="0" smtClean="0"/>
              <a:t>Waħda mill-festi prinċipali tal-Lhud hija l-Festa tal-Għid imsejħa </a:t>
            </a:r>
            <a:r>
              <a:rPr lang="mt-MT" sz="3200" b="1" dirty="0" err="1" smtClean="0"/>
              <a:t>Pesach</a:t>
            </a:r>
            <a:r>
              <a:rPr lang="mt-MT" sz="3200" dirty="0" smtClean="0"/>
              <a:t>. F’din il-festa huma jfakkru l-ħelsien mill-jasar tal-Eġittu permezz ta’ Mosè. Huma jagħmlu ikla speċjali u jiftakru f’dak kollu li Alla għamel magħhom.</a:t>
            </a:r>
            <a:endParaRPr lang="en-GB" sz="3200" b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64904"/>
            <a:ext cx="6120680" cy="4078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21239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mt-MT"/>
              <a:t>Tmiem</a:t>
            </a:r>
            <a:endParaRPr lang="en-GB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20688"/>
            <a:ext cx="364959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131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78042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738" name="Text Box 2"/>
          <p:cNvSpPr txBox="1">
            <a:spLocks noChangeArrowheads="1"/>
          </p:cNvSpPr>
          <p:nvPr/>
        </p:nvSpPr>
        <p:spPr bwMode="auto">
          <a:xfrm>
            <a:off x="1" y="-27384"/>
            <a:ext cx="9143999" cy="3046988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mt-MT" sz="3200" dirty="0" smtClean="0">
                <a:solidFill>
                  <a:schemeClr val="bg1"/>
                </a:solidFill>
                <a:latin typeface="Verdana" pitchFamily="34" charset="0"/>
              </a:rPr>
              <a:t>Kull reliġjon għandha talb ta’ ringrazzjament, talb ta’ xewqat jew inkella talb għall-bżonnijiet tan-nies infushom. It-talb isir f’mumenti jew ħinijiet differenti tal-ġurnata</a:t>
            </a:r>
            <a:r>
              <a:rPr lang="mt-MT" sz="3200" dirty="0" smtClean="0">
                <a:solidFill>
                  <a:schemeClr val="bg1"/>
                </a:solidFill>
                <a:latin typeface="Verdana" pitchFamily="34" charset="0"/>
              </a:rPr>
              <a:t>. It-talb isir kemm b’mod individwali u anke mal-oħrajn.</a:t>
            </a:r>
            <a:endParaRPr lang="en-US" sz="3200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40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7620000" cy="599613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GB" sz="3200" dirty="0" smtClean="0"/>
              <a:t>Il-</a:t>
            </a:r>
            <a:r>
              <a:rPr lang="en-GB" sz="3200" dirty="0" err="1" smtClean="0"/>
              <a:t>Musulmani</a:t>
            </a:r>
            <a:r>
              <a:rPr lang="en-GB" sz="3200" dirty="0" smtClean="0"/>
              <a:t> </a:t>
            </a:r>
            <a:r>
              <a:rPr lang="en-GB" sz="3200" dirty="0" err="1" smtClean="0"/>
              <a:t>jitolbu</a:t>
            </a:r>
            <a:r>
              <a:rPr lang="en-GB" sz="3200" dirty="0" smtClean="0"/>
              <a:t>  5 </a:t>
            </a:r>
            <a:r>
              <a:rPr lang="en-GB" sz="3200" dirty="0" err="1" smtClean="0"/>
              <a:t>darbiet</a:t>
            </a:r>
            <a:r>
              <a:rPr lang="en-GB" sz="3200" dirty="0" smtClean="0"/>
              <a:t> </a:t>
            </a:r>
            <a:r>
              <a:rPr lang="en-GB" sz="3200" dirty="0" err="1" smtClean="0"/>
              <a:t>kuljum</a:t>
            </a:r>
            <a:r>
              <a:rPr lang="en-GB" sz="3200" dirty="0" smtClean="0"/>
              <a:t> </a:t>
            </a:r>
            <a:r>
              <a:rPr lang="en-GB" sz="3200" dirty="0" err="1" smtClean="0"/>
              <a:t>waqt</a:t>
            </a:r>
            <a:r>
              <a:rPr lang="en-GB" sz="3200" dirty="0" smtClean="0"/>
              <a:t> li j</a:t>
            </a:r>
            <a:r>
              <a:rPr lang="mt-MT" sz="3200" dirty="0" smtClean="0"/>
              <a:t>ħarsu fid-direzzjoni ta’ Mekka (il-belt imqaddsa ). Il-ħinijiet tat-talb huma marbuta ma’ ħinijiet fissi fosthom tlugħ u nżul ix-xemx.</a:t>
            </a:r>
            <a:endParaRPr lang="en-GB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564262"/>
            <a:ext cx="5544616" cy="416462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182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7620000" cy="599613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GB" sz="3200" dirty="0" smtClean="0"/>
              <a:t>I</a:t>
            </a:r>
            <a:r>
              <a:rPr lang="mt-MT" sz="3200" dirty="0" smtClean="0"/>
              <a:t>l-Lhud jitolbu 3 darbiet kuljum. Fil-festi huma jitolbu erba’ darbiet.</a:t>
            </a:r>
            <a:endParaRPr lang="en-GB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662112"/>
            <a:ext cx="7786415" cy="486323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2720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7620000" cy="599613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GB" sz="3200" dirty="0" smtClean="0"/>
              <a:t>I</a:t>
            </a:r>
            <a:r>
              <a:rPr lang="mt-MT" sz="3200" dirty="0" smtClean="0"/>
              <a:t>l-Buddisti jitolbu billi </a:t>
            </a:r>
            <a:r>
              <a:rPr lang="mt-MT" sz="3200" dirty="0" err="1" smtClean="0"/>
              <a:t>jimmeditaw</a:t>
            </a:r>
            <a:r>
              <a:rPr lang="mt-MT" sz="3200" dirty="0" smtClean="0"/>
              <a:t>. </a:t>
            </a:r>
            <a:r>
              <a:rPr lang="mt-MT" sz="3200" dirty="0" err="1" smtClean="0"/>
              <a:t>Jimmeditaw</a:t>
            </a:r>
            <a:r>
              <a:rPr lang="mt-MT" sz="3200" dirty="0" smtClean="0"/>
              <a:t> ifisser li huma jidħlu fil-fond fil-ħsieb u jagħmlu ħin twil fl-istess pożizzjoni.</a:t>
            </a:r>
            <a:endParaRPr lang="en-GB" sz="3200" dirty="0"/>
          </a:p>
        </p:txBody>
      </p:sp>
      <p:pic>
        <p:nvPicPr>
          <p:cNvPr id="7170" name="Picture 2" descr="http://timesofindia.indiatimes.com/photo/7252400.c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7128792" cy="475252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457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2"/>
          <p:cNvSpPr txBox="1">
            <a:spLocks noChangeArrowheads="1"/>
          </p:cNvSpPr>
          <p:nvPr/>
        </p:nvSpPr>
        <p:spPr bwMode="auto">
          <a:xfrm>
            <a:off x="0" y="0"/>
            <a:ext cx="846043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mt-MT" sz="3200" dirty="0" smtClean="0">
                <a:solidFill>
                  <a:srgbClr val="002060"/>
                </a:solidFill>
                <a:latin typeface="Verdana" pitchFamily="34" charset="0"/>
              </a:rPr>
              <a:t>It-talb u ċ-ċelebrazzjonijiet ewlenin normalment isiru fit-tempji jew postijiet sagri.</a:t>
            </a:r>
            <a:endParaRPr lang="en-US" sz="3200" dirty="0">
              <a:solidFill>
                <a:srgbClr val="002060"/>
              </a:solidFill>
              <a:latin typeface="Verdana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56" y="1534204"/>
            <a:ext cx="6480720" cy="5068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19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7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7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7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7620000" cy="599613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GB" sz="3200" dirty="0" smtClean="0"/>
              <a:t>I</a:t>
            </a:r>
            <a:r>
              <a:rPr lang="mt-MT" sz="3200" dirty="0" smtClean="0"/>
              <a:t>l-Buddisti jitolbu f’postijiet imsejħa </a:t>
            </a:r>
            <a:r>
              <a:rPr lang="mt-MT" sz="3200" dirty="0" err="1" smtClean="0"/>
              <a:t>stupa</a:t>
            </a:r>
            <a:r>
              <a:rPr lang="mt-MT" sz="3200" dirty="0" smtClean="0"/>
              <a:t> jew </a:t>
            </a:r>
            <a:r>
              <a:rPr lang="mt-MT" sz="3200" dirty="0" err="1" smtClean="0"/>
              <a:t>pagoda</a:t>
            </a:r>
            <a:r>
              <a:rPr lang="mt-MT" sz="3200" dirty="0" smtClean="0"/>
              <a:t>. </a:t>
            </a:r>
            <a:r>
              <a:rPr lang="mt-MT" sz="3200" dirty="0" err="1" smtClean="0"/>
              <a:t>Stupa</a:t>
            </a:r>
            <a:r>
              <a:rPr lang="mt-MT" sz="3200" dirty="0" smtClean="0"/>
              <a:t> hija binja forma ta’ koppla li fiha jkun hemm il-fdalijiet ta’ xi persuna qaddisa. Il-</a:t>
            </a:r>
            <a:r>
              <a:rPr lang="mt-MT" sz="3200" dirty="0" err="1" smtClean="0"/>
              <a:t>pagoda</a:t>
            </a:r>
            <a:r>
              <a:rPr lang="mt-MT" sz="3200" dirty="0" smtClean="0"/>
              <a:t> hija binja b’ħames livelli.</a:t>
            </a:r>
            <a:endParaRPr lang="en-GB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173" y="2708920"/>
            <a:ext cx="2648319" cy="396044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23" y="2996952"/>
            <a:ext cx="4890616" cy="367240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4618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3826768" cy="599613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GB" sz="3200" dirty="0" smtClean="0"/>
              <a:t>I</a:t>
            </a:r>
            <a:r>
              <a:rPr lang="mt-MT" sz="3200" dirty="0" smtClean="0"/>
              <a:t>l-</a:t>
            </a:r>
            <a:r>
              <a:rPr lang="mt-MT" sz="3200" dirty="0" err="1" smtClean="0"/>
              <a:t>Hinduisti</a:t>
            </a:r>
            <a:r>
              <a:rPr lang="mt-MT" sz="3200" dirty="0" smtClean="0"/>
              <a:t> għandhom it-tempji tagħhom fejn </a:t>
            </a:r>
            <a:r>
              <a:rPr lang="mt-MT" sz="3200" dirty="0" err="1" smtClean="0"/>
              <a:t>iqimu</a:t>
            </a:r>
            <a:r>
              <a:rPr lang="mt-MT" sz="3200" dirty="0" smtClean="0"/>
              <a:t> lill-allat tagħhom.</a:t>
            </a:r>
            <a:endParaRPr lang="en-GB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3115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KEY" val="QH[CKF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141</TotalTime>
  <Words>538</Words>
  <Application>Microsoft Office PowerPoint</Application>
  <PresentationFormat>On-screen Show (4:3)</PresentationFormat>
  <Paragraphs>30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Adjacency</vt:lpstr>
      <vt:lpstr>      Il-Bniedem        u t-Talb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Tmiem</vt:lpstr>
    </vt:vector>
  </TitlesOfParts>
  <Company>Government of Malta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Ħajjitna Talba</dc:title>
  <dc:creator>User</dc:creator>
  <cp:lastModifiedBy>User</cp:lastModifiedBy>
  <cp:revision>30</cp:revision>
  <dcterms:created xsi:type="dcterms:W3CDTF">2013-05-19T16:32:43Z</dcterms:created>
  <dcterms:modified xsi:type="dcterms:W3CDTF">2013-06-20T16:32:05Z</dcterms:modified>
</cp:coreProperties>
</file>