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71" r:id="rId17"/>
    <p:sldId id="270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9FD0-E918-4E93-A396-691790A146D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DA3F-9C1E-429B-8842-E7E5B975A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9FD0-E918-4E93-A396-691790A146D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DA3F-9C1E-429B-8842-E7E5B975A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9FD0-E918-4E93-A396-691790A146D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DA3F-9C1E-429B-8842-E7E5B975A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9FD0-E918-4E93-A396-691790A146D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DA3F-9C1E-429B-8842-E7E5B975A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9FD0-E918-4E93-A396-691790A146D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DA3F-9C1E-429B-8842-E7E5B975A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9FD0-E918-4E93-A396-691790A146D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DA3F-9C1E-429B-8842-E7E5B975A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9FD0-E918-4E93-A396-691790A146D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DA3F-9C1E-429B-8842-E7E5B975A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9FD0-E918-4E93-A396-691790A146D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DA3F-9C1E-429B-8842-E7E5B975A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9FD0-E918-4E93-A396-691790A146D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DA3F-9C1E-429B-8842-E7E5B975A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9FD0-E918-4E93-A396-691790A146D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DA3F-9C1E-429B-8842-E7E5B975A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9FD0-E918-4E93-A396-691790A146D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DA3F-9C1E-429B-8842-E7E5B975A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39FD0-E918-4E93-A396-691790A146D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BDA3F-9C1E-429B-8842-E7E5B975A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encrypted-tbn2.gstatic.com/images?q=tbn:ANd9GcTl8ULTQxMiAYM4o3EHfz-7gsE1zIpv18M37lEIhNQcRhAP0wV6"/>
          <p:cNvPicPr>
            <a:picLocks noChangeAspect="1" noChangeArrowheads="1"/>
          </p:cNvPicPr>
          <p:nvPr/>
        </p:nvPicPr>
        <p:blipFill>
          <a:blip r:embed="rId2" cstate="print"/>
          <a:srcRect l="18604" r="20946"/>
          <a:stretch>
            <a:fillRect/>
          </a:stretch>
        </p:blipFill>
        <p:spPr bwMode="auto">
          <a:xfrm>
            <a:off x="4191000" y="1219200"/>
            <a:ext cx="4648200" cy="42291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" y="609600"/>
            <a:ext cx="3733800" cy="5539978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6000" b="1" dirty="0" smtClean="0">
                <a:latin typeface="Comic Sans MS" pitchFamily="66" charset="0"/>
              </a:rPr>
              <a:t>Il-Milied</a:t>
            </a:r>
          </a:p>
          <a:p>
            <a:pPr algn="ctr">
              <a:lnSpc>
                <a:spcPct val="150000"/>
              </a:lnSpc>
            </a:pPr>
            <a:r>
              <a:rPr lang="mt-MT" sz="4400" b="1" dirty="0" smtClean="0">
                <a:latin typeface="Comic Sans MS" pitchFamily="66" charset="0"/>
              </a:rPr>
              <a:t>Festa </a:t>
            </a:r>
          </a:p>
          <a:p>
            <a:pPr algn="ctr">
              <a:lnSpc>
                <a:spcPct val="150000"/>
              </a:lnSpc>
            </a:pPr>
            <a:r>
              <a:rPr lang="en-GB" sz="4400" b="1" dirty="0" smtClean="0">
                <a:latin typeface="Comic Sans MS" pitchFamily="66" charset="0"/>
              </a:rPr>
              <a:t>t</a:t>
            </a:r>
            <a:r>
              <a:rPr lang="mt-MT" sz="4400" b="1" dirty="0" smtClean="0">
                <a:latin typeface="Comic Sans MS" pitchFamily="66" charset="0"/>
              </a:rPr>
              <a:t>a</a:t>
            </a:r>
            <a:r>
              <a:rPr lang="mt-MT" sz="4400" b="1" dirty="0" smtClean="0">
                <a:latin typeface="Comic Sans MS" pitchFamily="66" charset="0"/>
              </a:rPr>
              <a:t>’ </a:t>
            </a:r>
          </a:p>
          <a:p>
            <a:pPr algn="ctr">
              <a:lnSpc>
                <a:spcPct val="150000"/>
              </a:lnSpc>
            </a:pPr>
            <a:r>
              <a:rPr lang="en-GB" sz="4400" b="1" dirty="0" smtClean="0">
                <a:latin typeface="Comic Sans MS" pitchFamily="66" charset="0"/>
              </a:rPr>
              <a:t>p</a:t>
            </a:r>
            <a:r>
              <a:rPr lang="mt-MT" sz="4400" b="1" dirty="0" smtClean="0">
                <a:latin typeface="Comic Sans MS" pitchFamily="66" charset="0"/>
              </a:rPr>
              <a:t>aċi </a:t>
            </a:r>
            <a:r>
              <a:rPr lang="en-GB" sz="4400" b="1" dirty="0" smtClean="0">
                <a:latin typeface="Comic Sans MS" pitchFamily="66" charset="0"/>
              </a:rPr>
              <a:t>m</a:t>
            </a:r>
            <a:r>
              <a:rPr lang="mt-MT" sz="4400" b="1" dirty="0" smtClean="0">
                <a:latin typeface="Comic Sans MS" pitchFamily="66" charset="0"/>
              </a:rPr>
              <a:t>adwar </a:t>
            </a:r>
            <a:r>
              <a:rPr lang="en-GB" sz="4400" b="1" dirty="0" smtClean="0">
                <a:latin typeface="Comic Sans MS" pitchFamily="66" charset="0"/>
              </a:rPr>
              <a:t>i</a:t>
            </a:r>
            <a:r>
              <a:rPr lang="mt-MT" sz="4400" b="1" dirty="0" smtClean="0">
                <a:latin typeface="Comic Sans MS" pitchFamily="66" charset="0"/>
              </a:rPr>
              <a:t>d-Dinja</a:t>
            </a:r>
            <a:r>
              <a:rPr lang="mt-MT" sz="4400" b="1" dirty="0" smtClean="0">
                <a:latin typeface="Comic Sans MS" pitchFamily="66" charset="0"/>
              </a:rPr>
              <a:t>.</a:t>
            </a:r>
            <a:endParaRPr lang="en-US" sz="4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radioaustralia.net.au/international/sites/default/files/imagecache/ra_article_feature/images/2012/11/1/4345090-4x3-700x525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6553200" cy="4914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2800" b="1" dirty="0" smtClean="0">
                <a:latin typeface="Comic Sans MS" pitchFamily="66" charset="0"/>
              </a:rPr>
              <a:t>Ħafna minnhom jiddeċiedu li jitilqu minn pajji</a:t>
            </a:r>
            <a:r>
              <a:rPr lang="mt-MT" sz="2800" b="1" dirty="0" smtClean="0">
                <a:latin typeface="Calibri"/>
              </a:rPr>
              <a:t>ż</a:t>
            </a:r>
            <a:r>
              <a:rPr lang="mt-MT" sz="2800" b="1" dirty="0" smtClean="0">
                <a:latin typeface="Comic Sans MS" pitchFamily="66" charset="0"/>
              </a:rPr>
              <a:t>hom. Isiru refuġjati.</a:t>
            </a:r>
            <a:endParaRPr lang="en-US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2800" b="1" dirty="0" smtClean="0">
                <a:latin typeface="Comic Sans MS" pitchFamily="66" charset="0"/>
              </a:rPr>
              <a:t>Mhux kollha jirnexxielhom jaslu f’pajji</a:t>
            </a:r>
            <a:r>
              <a:rPr lang="mt-MT" sz="2800" b="1" dirty="0" smtClean="0">
                <a:latin typeface="Calibri"/>
              </a:rPr>
              <a:t>ż</a:t>
            </a:r>
            <a:r>
              <a:rPr lang="mt-MT" sz="2800" b="1" dirty="0" smtClean="0">
                <a:latin typeface="Comic Sans MS" pitchFamily="66" charset="0"/>
              </a:rPr>
              <a:t> ieħor. Ħafna dgħajjes tant ikunu mimlijin li jegħrqu.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22530" name="Picture 2" descr="http://graphics8.nytimes.com/images/2010/12/16/world/16christmasislandspan-cnd/16christmasisland-article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52601"/>
            <a:ext cx="9116783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.cbc.ca/1.1946632.1381382818!/httpImage/image.jpg_gen/derivatives/16x9_620/li-libya-refugees-620-rtr2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205132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031325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2800" b="1" dirty="0" smtClean="0">
                <a:latin typeface="Comic Sans MS" pitchFamily="66" charset="0"/>
              </a:rPr>
              <a:t>Min </a:t>
            </a:r>
            <a:r>
              <a:rPr lang="mt-MT" sz="2800" b="1" dirty="0" smtClean="0">
                <a:latin typeface="Comic Sans MS" pitchFamily="66" charset="0"/>
              </a:rPr>
              <a:t>jirnexxilu </a:t>
            </a:r>
            <a:r>
              <a:rPr lang="mt-MT" sz="2800" b="1" dirty="0" smtClean="0">
                <a:latin typeface="Comic Sans MS" pitchFamily="66" charset="0"/>
              </a:rPr>
              <a:t>jsalva jrid jibni ħajtu mill-ġdid. Ifittex xogħol u jara minn fejn se jġib il-ħwejjeġ u l-ikel.</a:t>
            </a:r>
            <a:endParaRPr lang="en-US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static.guim.co.uk/sys-images/Guardian/Pix/pictures/2012/7/15/1342378878671/Free-Syrian-Army-soldiers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5334000" cy="3200400"/>
          </a:xfrm>
          <a:prstGeom prst="rect">
            <a:avLst/>
          </a:prstGeom>
          <a:noFill/>
        </p:spPr>
      </p:pic>
      <p:pic>
        <p:nvPicPr>
          <p:cNvPr id="23558" name="Picture 6" descr="https://encrypted-tbn2.gstatic.com/images?q=tbn:ANd9GcSkiWeNW9d-zWovl9nhZf-xeAygd_j4kKa-52jvY6OhhKs8O0WLZA"/>
          <p:cNvPicPr>
            <a:picLocks noChangeAspect="1" noChangeArrowheads="1"/>
          </p:cNvPicPr>
          <p:nvPr/>
        </p:nvPicPr>
        <p:blipFill>
          <a:blip r:embed="rId3" cstate="print"/>
          <a:srcRect r="38326"/>
          <a:stretch>
            <a:fillRect/>
          </a:stretch>
        </p:blipFill>
        <p:spPr bwMode="auto">
          <a:xfrm>
            <a:off x="3505200" y="4343400"/>
            <a:ext cx="2760070" cy="2514600"/>
          </a:xfrm>
          <a:prstGeom prst="rect">
            <a:avLst/>
          </a:prstGeom>
          <a:noFill/>
        </p:spPr>
      </p:pic>
      <p:pic>
        <p:nvPicPr>
          <p:cNvPr id="23560" name="Picture 8" descr="http://cdn.timesofisrael.com/uploads/2012/02/Mideast-Syria_Horo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46252"/>
            <a:ext cx="3505200" cy="2511748"/>
          </a:xfrm>
          <a:prstGeom prst="rect">
            <a:avLst/>
          </a:prstGeom>
          <a:noFill/>
        </p:spPr>
      </p:pic>
      <p:pic>
        <p:nvPicPr>
          <p:cNvPr id="23562" name="Picture 10" descr="http://www.sott.net/image/image/s6/139032/full/Article900_Syria.jpg"/>
          <p:cNvPicPr>
            <a:picLocks noChangeAspect="1" noChangeArrowheads="1"/>
          </p:cNvPicPr>
          <p:nvPr/>
        </p:nvPicPr>
        <p:blipFill>
          <a:blip r:embed="rId5" cstate="print"/>
          <a:srcRect r="31009"/>
          <a:stretch>
            <a:fillRect/>
          </a:stretch>
        </p:blipFill>
        <p:spPr bwMode="auto">
          <a:xfrm>
            <a:off x="6096000" y="1371600"/>
            <a:ext cx="3048000" cy="325876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2800" b="1" dirty="0" smtClean="0">
                <a:latin typeface="Comic Sans MS" pitchFamily="66" charset="0"/>
              </a:rPr>
              <a:t>Dawn ir-ritratti ttieħdu qabel il-Milied </a:t>
            </a:r>
            <a:r>
              <a:rPr lang="mt-MT" sz="2800" b="1" dirty="0" smtClean="0">
                <a:latin typeface="Comic Sans MS" pitchFamily="66" charset="0"/>
              </a:rPr>
              <a:t>fis-Sirja </a:t>
            </a:r>
            <a:r>
              <a:rPr lang="mt-MT" sz="2800" b="1" dirty="0" smtClean="0">
                <a:latin typeface="Comic Sans MS" pitchFamily="66" charset="0"/>
              </a:rPr>
              <a:t>stess. Hekk se jiċċelebrawh il-Milied dawn in-nies!  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23564" name="Picture 12" descr="http://static.guim.co.uk/sys-images/Guardian/Pix/pictures/2012/10/19/1350674773839/Conflict-in-Aleppo-Syria-008.jpg"/>
          <p:cNvPicPr>
            <a:picLocks noChangeAspect="1" noChangeArrowheads="1"/>
          </p:cNvPicPr>
          <p:nvPr/>
        </p:nvPicPr>
        <p:blipFill>
          <a:blip r:embed="rId6" cstate="print"/>
          <a:srcRect r="30435"/>
          <a:stretch>
            <a:fillRect/>
          </a:stretch>
        </p:blipFill>
        <p:spPr bwMode="auto">
          <a:xfrm>
            <a:off x="3163957" y="1371600"/>
            <a:ext cx="3533913" cy="3048000"/>
          </a:xfrm>
          <a:prstGeom prst="rect">
            <a:avLst/>
          </a:prstGeom>
          <a:noFill/>
        </p:spPr>
      </p:pic>
      <p:pic>
        <p:nvPicPr>
          <p:cNvPr id="23566" name="Picture 14" descr="http://www.catholicireland.net/wp-content/uploads/2013/12/syria-civilian-aleppo.jpg"/>
          <p:cNvPicPr>
            <a:picLocks noChangeAspect="1" noChangeArrowheads="1"/>
          </p:cNvPicPr>
          <p:nvPr/>
        </p:nvPicPr>
        <p:blipFill>
          <a:blip r:embed="rId7" cstate="print"/>
          <a:srcRect b="13913"/>
          <a:stretch>
            <a:fillRect/>
          </a:stretch>
        </p:blipFill>
        <p:spPr bwMode="auto">
          <a:xfrm>
            <a:off x="3295650" y="4029074"/>
            <a:ext cx="5848350" cy="2828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81600" y="491490"/>
            <a:ext cx="3733800" cy="590931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2800" b="1" dirty="0" smtClean="0">
                <a:latin typeface="Comic Sans MS" pitchFamily="66" charset="0"/>
              </a:rPr>
              <a:t>Tliet xhur qabel il-Milied, waqt li aħna konna se nibdew naħsbu kif se ngawdu ‘l Milied </a:t>
            </a:r>
            <a:r>
              <a:rPr lang="mt-MT" sz="2800" b="1" dirty="0" smtClean="0">
                <a:latin typeface="Comic Sans MS" pitchFamily="66" charset="0"/>
              </a:rPr>
              <a:t>dis-sena</a:t>
            </a:r>
            <a:r>
              <a:rPr lang="mt-MT" sz="2800" b="1" dirty="0" smtClean="0">
                <a:latin typeface="Comic Sans MS" pitchFamily="66" charset="0"/>
              </a:rPr>
              <a:t>, il-Papa Franġisku </a:t>
            </a:r>
            <a:r>
              <a:rPr lang="mt-MT" sz="2800" b="1" dirty="0" smtClean="0">
                <a:latin typeface="Comic Sans MS" pitchFamily="66" charset="0"/>
              </a:rPr>
              <a:t>appella </a:t>
            </a:r>
            <a:r>
              <a:rPr lang="mt-MT" sz="2800" b="1" dirty="0" smtClean="0">
                <a:latin typeface="Comic Sans MS" pitchFamily="66" charset="0"/>
              </a:rPr>
              <a:t>lid-dinja kollha biex jitolbu għall-paċi.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24578" name="Picture 2" descr="http://wp.patheos.com.s3.amazonaws.com/blogs/lisahendey/files/2013/09/PopePrayingForPe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72" y="76200"/>
            <a:ext cx="4971128" cy="6631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ignatiansolidarity.net/wp-content/uploads/2013/12/pope-francis-syr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738664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2800" b="1" dirty="0" smtClean="0">
                <a:latin typeface="Comic Sans MS" pitchFamily="66" charset="0"/>
              </a:rPr>
              <a:t>Ħarsu ftit lejn it-talba tal-paċi għall-poplu Sirjan.</a:t>
            </a:r>
            <a:endParaRPr lang="en-US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dw.de/image/0,,17150526_401,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76401"/>
            <a:ext cx="9195091" cy="5181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144000" cy="2031325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2800" b="1" dirty="0" smtClean="0">
                <a:latin typeface="Comic Sans MS" pitchFamily="66" charset="0"/>
              </a:rPr>
              <a:t>Il-Papa jħeġġeġ lid-dinja biex tgħin lil dawn il-vittmi tal-gwerer, billi tipprovdilhom fejn joqogħdu u x’jilbsu.</a:t>
            </a:r>
            <a:endParaRPr lang="en-US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socialistparty.net/images/thumbnails/images/stories/000%20syria-war-facebook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419600"/>
            <a:ext cx="3657600" cy="243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2800" b="1" dirty="0" smtClean="0">
                <a:latin typeface="Comic Sans MS" pitchFamily="66" charset="0"/>
              </a:rPr>
              <a:t>Ejjew niftakru fil-popli li qed isofru l-gwerer f’dan il-Milied u nitolbu għall-paċi fid-dinja.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9" name="Picture 2" descr="http://2.bp.blogspot.com/-2vWKsLhlFJk/UAA4V13kuNI/AAAAAAAAAk8/0cM_a2-hInI/s1600/syria_unrest_0204.jpg"/>
          <p:cNvPicPr>
            <a:picLocks noChangeAspect="1" noChangeArrowheads="1"/>
          </p:cNvPicPr>
          <p:nvPr/>
        </p:nvPicPr>
        <p:blipFill>
          <a:blip r:embed="rId3" cstate="print"/>
          <a:srcRect l="50834" b="45000"/>
          <a:stretch>
            <a:fillRect/>
          </a:stretch>
        </p:blipFill>
        <p:spPr bwMode="auto">
          <a:xfrm>
            <a:off x="0" y="1371600"/>
            <a:ext cx="4495800" cy="3352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705735" y="1811793"/>
            <a:ext cx="4235291" cy="230832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Over nine million people in Syria need outside help to survive</a:t>
            </a:r>
            <a:r>
              <a:rPr lang="mt-MT" sz="3600" b="1" dirty="0" smtClean="0"/>
              <a:t>.</a:t>
            </a:r>
            <a:endParaRPr lang="en-US" sz="3600" b="1" dirty="0"/>
          </a:p>
        </p:txBody>
      </p:sp>
      <p:pic>
        <p:nvPicPr>
          <p:cNvPr id="27656" name="Picture 8" descr="http://www.takver.com/history/melb/peace2003/peace_melb_23mar03_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648200"/>
            <a:ext cx="3918084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3352800" cy="6555641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2800" b="1" dirty="0" smtClean="0">
                <a:latin typeface="Comic Sans MS" pitchFamily="66" charset="0"/>
              </a:rPr>
              <a:t>Żmien il-Milied huwa </a:t>
            </a:r>
            <a:r>
              <a:rPr lang="mt-MT" sz="2800" b="1" dirty="0" smtClean="0">
                <a:latin typeface="Calibri"/>
              </a:rPr>
              <a:t>ż</a:t>
            </a:r>
            <a:r>
              <a:rPr lang="mt-MT" sz="2800" b="1" dirty="0" smtClean="0">
                <a:latin typeface="Comic Sans MS" pitchFamily="66" charset="0"/>
              </a:rPr>
              <a:t>mien fejn niftaktu aktar mis-soltu f’min hu anqas ixxurtjat minna</a:t>
            </a:r>
            <a:r>
              <a:rPr lang="mt-MT" sz="2800" b="1" dirty="0" smtClean="0">
                <a:latin typeface="Comic Sans MS" pitchFamily="66" charset="0"/>
              </a:rPr>
              <a:t>.</a:t>
            </a:r>
            <a:r>
              <a:rPr lang="en-GB" sz="2800" b="1" dirty="0" smtClean="0">
                <a:latin typeface="Comic Sans MS" pitchFamily="66" charset="0"/>
              </a:rPr>
              <a:t> </a:t>
            </a:r>
            <a:r>
              <a:rPr lang="mt-MT" sz="2800" b="1" dirty="0" smtClean="0">
                <a:latin typeface="Comic Sans MS" pitchFamily="66" charset="0"/>
              </a:rPr>
              <a:t>Niftakru </a:t>
            </a:r>
            <a:r>
              <a:rPr lang="mt-MT" sz="2800" b="1" dirty="0" smtClean="0">
                <a:latin typeface="Comic Sans MS" pitchFamily="66" charset="0"/>
              </a:rPr>
              <a:t>f’nies li qegħdin ibatu minħabba </a:t>
            </a:r>
            <a:r>
              <a:rPr lang="en-GB" sz="2800" b="1" dirty="0" smtClean="0">
                <a:latin typeface="Comic Sans MS" pitchFamily="66" charset="0"/>
              </a:rPr>
              <a:t>l-</a:t>
            </a:r>
            <a:r>
              <a:rPr lang="mt-MT" sz="2800" b="1" dirty="0" smtClean="0">
                <a:latin typeface="Comic Sans MS" pitchFamily="66" charset="0"/>
              </a:rPr>
              <a:t>faqar</a:t>
            </a:r>
            <a:r>
              <a:rPr lang="en-GB" sz="2800" b="1" dirty="0" smtClean="0">
                <a:latin typeface="Comic Sans MS" pitchFamily="66" charset="0"/>
              </a:rPr>
              <a:t>, </a:t>
            </a:r>
            <a:r>
              <a:rPr lang="en-GB" sz="2800" b="1" dirty="0" err="1" smtClean="0">
                <a:latin typeface="Comic Sans MS" pitchFamily="66" charset="0"/>
              </a:rPr>
              <a:t>il</a:t>
            </a:r>
            <a:r>
              <a:rPr lang="en-GB" sz="2800" b="1" dirty="0" smtClean="0">
                <a:latin typeface="Comic Sans MS" pitchFamily="66" charset="0"/>
              </a:rPr>
              <a:t>-</a:t>
            </a:r>
            <a:r>
              <a:rPr lang="mt-MT" sz="2800" b="1" dirty="0" smtClean="0">
                <a:latin typeface="Comic Sans MS" pitchFamily="66" charset="0"/>
              </a:rPr>
              <a:t>ġuħ </a:t>
            </a:r>
            <a:r>
              <a:rPr lang="mt-MT" sz="2800" b="1" dirty="0" smtClean="0">
                <a:latin typeface="Comic Sans MS" pitchFamily="66" charset="0"/>
              </a:rPr>
              <a:t>u </a:t>
            </a:r>
            <a:r>
              <a:rPr lang="mt-MT" sz="2800" b="1" dirty="0" smtClean="0">
                <a:latin typeface="Comic Sans MS" pitchFamily="66" charset="0"/>
              </a:rPr>
              <a:t>l-gwerer</a:t>
            </a:r>
            <a:r>
              <a:rPr lang="mt-MT" sz="2800" b="1" dirty="0" smtClean="0">
                <a:latin typeface="Comic Sans MS" pitchFamily="66" charset="0"/>
              </a:rPr>
              <a:t>.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6" name="Picture 2" descr="https://encrypted-tbn2.gstatic.com/images?q=tbn:ANd9GcTl8ULTQxMiAYM4o3EHfz-7gsE1zIpv18M37lEIhNQcRhAP0wV6"/>
          <p:cNvPicPr>
            <a:picLocks noChangeAspect="1" noChangeArrowheads="1"/>
          </p:cNvPicPr>
          <p:nvPr/>
        </p:nvPicPr>
        <p:blipFill>
          <a:blip r:embed="rId2" cstate="print"/>
          <a:srcRect l="18604" r="20946"/>
          <a:stretch>
            <a:fillRect/>
          </a:stretch>
        </p:blipFill>
        <p:spPr bwMode="auto">
          <a:xfrm>
            <a:off x="4038600" y="228600"/>
            <a:ext cx="4648200" cy="42291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953000" y="4648200"/>
            <a:ext cx="3352800" cy="2031325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2800" b="1" dirty="0" smtClean="0">
                <a:latin typeface="Comic Sans MS" pitchFamily="66" charset="0"/>
              </a:rPr>
              <a:t>X‘taħseb li qed jirrappre</a:t>
            </a:r>
            <a:r>
              <a:rPr lang="mt-MT" sz="2800" b="1" dirty="0" smtClean="0">
                <a:latin typeface="Calibri"/>
              </a:rPr>
              <a:t>ż</a:t>
            </a:r>
            <a:r>
              <a:rPr lang="mt-MT" sz="2800" b="1" dirty="0" smtClean="0">
                <a:latin typeface="Comic Sans MS" pitchFamily="66" charset="0"/>
              </a:rPr>
              <a:t>entaw dawn l-idejn?</a:t>
            </a:r>
            <a:endParaRPr lang="en-US" sz="28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y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1"/>
            <a:ext cx="9093578" cy="47244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657600" y="4114800"/>
            <a:ext cx="1295400" cy="609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57200"/>
            <a:ext cx="8686800" cy="1384995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Comic Sans MS" pitchFamily="66" charset="0"/>
              </a:rPr>
              <a:t>Din </a:t>
            </a:r>
            <a:r>
              <a:rPr lang="en-US" sz="2800" b="1" dirty="0" err="1" smtClean="0">
                <a:latin typeface="Comic Sans MS" pitchFamily="66" charset="0"/>
              </a:rPr>
              <a:t>hija</a:t>
            </a:r>
            <a:r>
              <a:rPr lang="en-US" sz="2800" b="1" dirty="0" smtClean="0">
                <a:latin typeface="Comic Sans MS" pitchFamily="66" charset="0"/>
              </a:rPr>
              <a:t> l-</a:t>
            </a:r>
            <a:r>
              <a:rPr lang="en-US" sz="2800" b="1" dirty="0" err="1" smtClean="0">
                <a:latin typeface="Comic Sans MS" pitchFamily="66" charset="0"/>
              </a:rPr>
              <a:t>mappa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mt-MT" sz="2800" b="1" dirty="0" smtClean="0">
                <a:latin typeface="Comic Sans MS" pitchFamily="66" charset="0"/>
              </a:rPr>
              <a:t>t</a:t>
            </a:r>
            <a:r>
              <a:rPr lang="en-US" sz="2800" b="1" dirty="0" smtClean="0">
                <a:latin typeface="Comic Sans MS" pitchFamily="66" charset="0"/>
              </a:rPr>
              <a:t>at-</a:t>
            </a:r>
            <a:r>
              <a:rPr lang="en-US" sz="2800" b="1" dirty="0" err="1" smtClean="0">
                <a:latin typeface="Comic Sans MS" pitchFamily="66" charset="0"/>
              </a:rPr>
              <a:t>Turkija</a:t>
            </a:r>
            <a:r>
              <a:rPr lang="mt-MT" sz="2800" b="1" dirty="0" smtClean="0">
                <a:latin typeface="Comic Sans MS" pitchFamily="66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mt-MT" sz="2800" b="1" dirty="0" smtClean="0">
                <a:latin typeface="Comic Sans MS" pitchFamily="66" charset="0"/>
              </a:rPr>
              <a:t>Is-Sirja huwa </a:t>
            </a:r>
            <a:r>
              <a:rPr lang="mt-MT" sz="2800" b="1" dirty="0" smtClean="0">
                <a:latin typeface="Comic Sans MS" pitchFamily="66" charset="0"/>
              </a:rPr>
              <a:t>pajjiż li jmiss mat-Turkija.</a:t>
            </a:r>
            <a:endParaRPr lang="en-US" sz="28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2400"/>
            <a:ext cx="8686800" cy="1384995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2800" b="1" dirty="0" smtClean="0">
                <a:latin typeface="Comic Sans MS" pitchFamily="66" charset="0"/>
              </a:rPr>
              <a:t>Is-Sirja huwa </a:t>
            </a:r>
            <a:r>
              <a:rPr lang="mt-MT" sz="2800" b="1" dirty="0" smtClean="0">
                <a:latin typeface="Comic Sans MS" pitchFamily="66" charset="0"/>
              </a:rPr>
              <a:t>pajjiż kbir. </a:t>
            </a:r>
            <a:endParaRPr lang="mt-MT" sz="2800" b="1" dirty="0" smtClean="0"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mt-MT" sz="2800" b="1" dirty="0" smtClean="0">
                <a:latin typeface="Comic Sans MS" pitchFamily="66" charset="0"/>
              </a:rPr>
              <a:t>Fih j</a:t>
            </a:r>
            <a:r>
              <a:rPr lang="mt-MT" sz="2800" b="1" dirty="0" smtClean="0">
                <a:latin typeface="Comic Sans MS" pitchFamily="66" charset="0"/>
              </a:rPr>
              <a:t>għixu </a:t>
            </a:r>
            <a:r>
              <a:rPr lang="mt-MT" sz="2800" b="1" dirty="0" smtClean="0">
                <a:latin typeface="Comic Sans MS" pitchFamily="66" charset="0"/>
              </a:rPr>
              <a:t>aktar minn 22 miljun ruħ. 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6146" name="Picture 2" descr="http://www.whatdoesitmean.com/agz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5181600" cy="4702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76200"/>
            <a:ext cx="9144000" cy="2031325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2800" b="1" dirty="0" smtClean="0">
                <a:latin typeface="Comic Sans MS" pitchFamily="66" charset="0"/>
              </a:rPr>
              <a:t>Is-Sirja tissemma ħafna fuq l-aħbarijiet. Huwa pajji</a:t>
            </a:r>
            <a:r>
              <a:rPr lang="mt-MT" sz="2800" b="1" dirty="0" smtClean="0">
                <a:latin typeface="Calibri"/>
              </a:rPr>
              <a:t>ż</a:t>
            </a:r>
            <a:r>
              <a:rPr lang="mt-MT" sz="2800" b="1" dirty="0" smtClean="0">
                <a:latin typeface="Comic Sans MS" pitchFamily="66" charset="0"/>
              </a:rPr>
              <a:t> li qed isofri tbatija kbira – minħabba l-gwerra.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5122" name="Picture 2" descr="http://blog.camera.org/archives/Israel%20fires%20at%20Syria%20for%202nd%20straight%20day%20-%20World%20news%20-%20Europe%20%20NBC%20Ne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4810125" cy="1543051"/>
          </a:xfrm>
          <a:prstGeom prst="rect">
            <a:avLst/>
          </a:prstGeom>
          <a:noFill/>
        </p:spPr>
      </p:pic>
      <p:pic>
        <p:nvPicPr>
          <p:cNvPr id="5124" name="Picture 4" descr="http://www.theglobaledition.com/wp-content/uploads/2012/08/huff-post-syria1-320x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4491787" cy="2667000"/>
          </a:xfrm>
          <a:prstGeom prst="rect">
            <a:avLst/>
          </a:prstGeom>
          <a:noFill/>
        </p:spPr>
      </p:pic>
      <p:pic>
        <p:nvPicPr>
          <p:cNvPr id="5128" name="Picture 8" descr="http://mesalc.virginia.edu/sites/mesalc.virginia.edu/files/styles/large/public/field/image/Syria,%20Behind%20the%20Headlines.jpg?itok=oNa-IluI"/>
          <p:cNvPicPr>
            <a:picLocks noChangeAspect="1" noChangeArrowheads="1"/>
          </p:cNvPicPr>
          <p:nvPr/>
        </p:nvPicPr>
        <p:blipFill>
          <a:blip r:embed="rId4" cstate="print"/>
          <a:srcRect b="69455"/>
          <a:stretch>
            <a:fillRect/>
          </a:stretch>
        </p:blipFill>
        <p:spPr bwMode="auto">
          <a:xfrm>
            <a:off x="4876800" y="4648200"/>
            <a:ext cx="4127500" cy="2133600"/>
          </a:xfrm>
          <a:prstGeom prst="rect">
            <a:avLst/>
          </a:prstGeom>
          <a:noFill/>
        </p:spPr>
      </p:pic>
      <p:pic>
        <p:nvPicPr>
          <p:cNvPr id="5130" name="Picture 10" descr="https://encrypted-tbn0.gstatic.com/images?q=tbn:ANd9GcQ90vRfydg43YHxZNkekMsk6DlDdIERjwzLsZe8y9_dwutwF68m5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438400"/>
            <a:ext cx="2790825" cy="1985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76200"/>
            <a:ext cx="8915400" cy="1313501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2800" b="1" dirty="0" smtClean="0">
                <a:latin typeface="Comic Sans MS" pitchFamily="66" charset="0"/>
              </a:rPr>
              <a:t>Fil-gwerra tal-Sirja ma jċedi ħadd, minkejja </a:t>
            </a:r>
          </a:p>
          <a:p>
            <a:pPr algn="ctr">
              <a:lnSpc>
                <a:spcPct val="150000"/>
              </a:lnSpc>
            </a:pPr>
            <a:r>
              <a:rPr lang="mt-MT" sz="2800" b="1" dirty="0" smtClean="0">
                <a:latin typeface="Comic Sans MS" pitchFamily="66" charset="0"/>
              </a:rPr>
              <a:t>l-appelli għall-paċi. 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4100" name="Picture 4" descr="http://www.google.com/hostednews/afp/media/ALeqM5ikoVkMq25yxexGs7BDM5keenM5_A?docId=photo_1316362339709-1-0&amp;size=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524000"/>
            <a:ext cx="4876800" cy="3248026"/>
          </a:xfrm>
          <a:prstGeom prst="rect">
            <a:avLst/>
          </a:prstGeom>
          <a:noFill/>
        </p:spPr>
      </p:pic>
      <p:pic>
        <p:nvPicPr>
          <p:cNvPr id="7" name="Picture 2" descr="https://encrypted-tbn1.gstatic.com/images?q=tbn:ANd9GcQiBpjISXBN1xR19czsR_vwCal4YTEcUiWOCfPNGIuPDts4oZl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5257799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76200"/>
            <a:ext cx="8915400" cy="1384995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2800" b="1" dirty="0" smtClean="0">
                <a:latin typeface="Comic Sans MS" pitchFamily="66" charset="0"/>
              </a:rPr>
              <a:t>Dan ir-ritratt juri l-ħerba li ħallew warajhom il-bombi – tifrik ma’ kullimkien.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17410" name="Picture 2" descr="http://insidecville.com/wp-content/uploads/2013/09/Mideast-Syria-Cost-of_B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41" y="2195900"/>
            <a:ext cx="8002759" cy="45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nti.org/media/images/Sept.-4--Syria.gif?_=13467817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2509"/>
            <a:ext cx="9144000" cy="60854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2800" b="1" dirty="0" smtClean="0">
                <a:latin typeface="Comic Sans MS" pitchFamily="66" charset="0"/>
              </a:rPr>
              <a:t>Minkejja l-faqar u l-ġuħ, il-gwerra tkompli. Familji sħaħ ifittxu fejn joqogħdu qalb it-tifrik.</a:t>
            </a:r>
            <a:endParaRPr lang="en-US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os-syria.com/wp/wp-content/uploads/2013/12/syr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87429" cy="594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2800" b="1" dirty="0" smtClean="0">
                <a:latin typeface="Comic Sans MS" pitchFamily="66" charset="0"/>
              </a:rPr>
              <a:t>Il-gwerra qed tħalli ġuħ kbir fil-pajji</a:t>
            </a:r>
            <a:r>
              <a:rPr lang="mt-MT" sz="2800" b="1" dirty="0" smtClean="0">
                <a:latin typeface="Calibri"/>
              </a:rPr>
              <a:t>ż</a:t>
            </a:r>
            <a:r>
              <a:rPr lang="mt-MT" sz="2800" b="1" dirty="0" smtClean="0">
                <a:latin typeface="Comic Sans MS" pitchFamily="66" charset="0"/>
              </a:rPr>
              <a:t>. Barra li ħafna familji sfaw bla dar, huma wkoll bil-ġuħ.</a:t>
            </a:r>
            <a:endParaRPr lang="en-US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GEYMOP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290</Words>
  <Application>Microsoft Office PowerPoint</Application>
  <PresentationFormat>On-screen Show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Diane Fenech</dc:creator>
  <cp:lastModifiedBy>Gov_User</cp:lastModifiedBy>
  <cp:revision>14</cp:revision>
  <dcterms:created xsi:type="dcterms:W3CDTF">2014-01-01T08:10:19Z</dcterms:created>
  <dcterms:modified xsi:type="dcterms:W3CDTF">2015-10-27T12:39:42Z</dcterms:modified>
</cp:coreProperties>
</file>