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90" r:id="rId24"/>
    <p:sldId id="291" r:id="rId25"/>
    <p:sldId id="292" r:id="rId26"/>
    <p:sldId id="293" r:id="rId27"/>
    <p:sldId id="294" r:id="rId28"/>
    <p:sldId id="295" r:id="rId29"/>
    <p:sldId id="296" r:id="rId30"/>
    <p:sldId id="297" r:id="rId31"/>
    <p:sldId id="298" r:id="rId32"/>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194" y="1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37639-E6AB-4057-AB20-262E189A3AA6}" type="datetimeFigureOut">
              <a:rPr lang="en-US" smtClean="0"/>
              <a:pPr/>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490A7-C492-45F0-A012-9503140DF5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37639-E6AB-4057-AB20-262E189A3AA6}" type="datetimeFigureOut">
              <a:rPr lang="en-US" smtClean="0"/>
              <a:pPr/>
              <a:t>10/25/2015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490A7-C492-45F0-A012-9503140DF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0" y="0"/>
            <a:ext cx="4419600" cy="3785652"/>
          </a:xfrm>
          <a:prstGeom prst="rect">
            <a:avLst/>
          </a:prstGeom>
          <a:noFill/>
        </p:spPr>
        <p:txBody>
          <a:bodyPr wrap="square" rtlCol="0">
            <a:spAutoFit/>
          </a:bodyPr>
          <a:lstStyle/>
          <a:p>
            <a:pPr algn="ctr"/>
            <a:r>
              <a:rPr lang="en-US" sz="8000" b="1" dirty="0" smtClean="0">
                <a:ln>
                  <a:solidFill>
                    <a:schemeClr val="bg1"/>
                  </a:solidFill>
                </a:ln>
                <a:solidFill>
                  <a:schemeClr val="bg1"/>
                </a:solidFill>
                <a:effectLst/>
              </a:rPr>
              <a:t>A</a:t>
            </a:r>
            <a:r>
              <a:rPr lang="en-US" sz="8000" b="1" dirty="0" smtClean="0">
                <a:ln>
                  <a:solidFill>
                    <a:schemeClr val="bg1"/>
                  </a:solidFill>
                </a:ln>
                <a:solidFill>
                  <a:schemeClr val="bg1"/>
                </a:solidFill>
                <a:effectLst>
                  <a:glow rad="101600">
                    <a:schemeClr val="bg1">
                      <a:alpha val="60000"/>
                    </a:schemeClr>
                  </a:glow>
                </a:effectLst>
              </a:rPr>
              <a:t> </a:t>
            </a:r>
            <a:r>
              <a:rPr lang="en-US" sz="8000" b="1" dirty="0" smtClean="0">
                <a:ln>
                  <a:solidFill>
                    <a:schemeClr val="bg1"/>
                  </a:solidFill>
                </a:ln>
                <a:solidFill>
                  <a:schemeClr val="bg1"/>
                </a:solidFill>
                <a:effectLst/>
              </a:rPr>
              <a:t>Christmas</a:t>
            </a:r>
            <a:r>
              <a:rPr lang="en-US" sz="8000" b="1" dirty="0" smtClean="0">
                <a:ln>
                  <a:solidFill>
                    <a:schemeClr val="bg1"/>
                  </a:solidFill>
                </a:ln>
                <a:solidFill>
                  <a:schemeClr val="bg1"/>
                </a:solidFill>
                <a:effectLst>
                  <a:glow rad="101600">
                    <a:schemeClr val="bg1">
                      <a:alpha val="60000"/>
                    </a:schemeClr>
                  </a:glow>
                </a:effectLst>
              </a:rPr>
              <a:t> </a:t>
            </a:r>
            <a:r>
              <a:rPr lang="en-US" sz="8000" b="1" dirty="0" smtClean="0">
                <a:ln>
                  <a:solidFill>
                    <a:schemeClr val="bg1"/>
                  </a:solidFill>
                </a:ln>
                <a:solidFill>
                  <a:schemeClr val="bg1"/>
                </a:solidFill>
                <a:effectLst/>
              </a:rPr>
              <a:t>Story </a:t>
            </a:r>
            <a:endParaRPr lang="en-US" sz="8000" b="1" dirty="0">
              <a:ln>
                <a:solidFill>
                  <a:schemeClr val="bg1"/>
                </a:solidFill>
              </a:ln>
              <a:solidFill>
                <a:schemeClr val="bg1"/>
              </a:solidFill>
              <a:effectLst/>
            </a:endParaRPr>
          </a:p>
        </p:txBody>
      </p:sp>
      <p:sp>
        <p:nvSpPr>
          <p:cNvPr id="6" name="TextBox 5"/>
          <p:cNvSpPr txBox="1"/>
          <p:nvPr/>
        </p:nvSpPr>
        <p:spPr>
          <a:xfrm>
            <a:off x="3581400" y="4267200"/>
            <a:ext cx="4876800" cy="1754326"/>
          </a:xfrm>
          <a:prstGeom prst="rect">
            <a:avLst/>
          </a:prstGeom>
          <a:noFill/>
        </p:spPr>
        <p:txBody>
          <a:bodyPr wrap="square" rtlCol="0">
            <a:spAutoFit/>
          </a:bodyPr>
          <a:lstStyle/>
          <a:p>
            <a:pPr algn="ctr"/>
            <a:r>
              <a:rPr lang="en-US" sz="5400" b="1" i="1" dirty="0" smtClean="0">
                <a:solidFill>
                  <a:schemeClr val="bg1"/>
                </a:solidFill>
              </a:rPr>
              <a:t>Adapted from </a:t>
            </a:r>
            <a:r>
              <a:rPr lang="en-US" sz="5400" b="1" dirty="0" smtClean="0">
                <a:solidFill>
                  <a:schemeClr val="bg1"/>
                </a:solidFill>
              </a:rPr>
              <a:t>Francois Coupee</a:t>
            </a:r>
            <a:endParaRPr lang="en-US" sz="5400" b="1" dirty="0">
              <a:solidFill>
                <a:schemeClr val="bg1"/>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685800"/>
            <a:ext cx="3810001" cy="5080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0" y="-152400"/>
            <a:ext cx="4419600" cy="6494085"/>
          </a:xfrm>
          <a:prstGeom prst="rect">
            <a:avLst/>
          </a:prstGeom>
          <a:noFill/>
        </p:spPr>
        <p:txBody>
          <a:bodyPr wrap="square" rtlCol="0">
            <a:spAutoFit/>
          </a:bodyPr>
          <a:lstStyle/>
          <a:p>
            <a:pPr algn="ctr"/>
            <a:r>
              <a:rPr lang="en-US" sz="3200" b="1" dirty="0" smtClean="0">
                <a:solidFill>
                  <a:schemeClr val="bg1"/>
                </a:solidFill>
              </a:rPr>
              <a:t>But little Hans had only a poor, plain, ragged suit, with no overcoat, no mittens, and his shoes were only wooden ones. It was a very cold night, and the boys and the schoolmaster had to walk very fast to keep warm. But little Hans did not mind the cold so much, because the stars smiled down upon him.</a:t>
            </a:r>
            <a:endParaRPr lang="en-US" sz="3200" b="1" dirty="0">
              <a:ln>
                <a:solidFill>
                  <a:schemeClr val="bg1"/>
                </a:solidFill>
              </a:ln>
              <a:solidFill>
                <a:schemeClr val="bg1"/>
              </a:solidFill>
              <a:effectLst/>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197" y="3429000"/>
            <a:ext cx="4028203" cy="2631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32"/>
          <a:stretch/>
        </p:blipFill>
        <p:spPr bwMode="auto">
          <a:xfrm>
            <a:off x="4724400" y="162231"/>
            <a:ext cx="4343400" cy="34191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0" y="457200"/>
            <a:ext cx="4419600" cy="5509200"/>
          </a:xfrm>
          <a:prstGeom prst="rect">
            <a:avLst/>
          </a:prstGeom>
          <a:noFill/>
        </p:spPr>
        <p:txBody>
          <a:bodyPr wrap="square" rtlCol="0">
            <a:spAutoFit/>
          </a:bodyPr>
          <a:lstStyle/>
          <a:p>
            <a:pPr algn="ctr"/>
            <a:r>
              <a:rPr lang="en-US" sz="3200" b="1" dirty="0" smtClean="0">
                <a:solidFill>
                  <a:schemeClr val="bg1"/>
                </a:solidFill>
              </a:rPr>
              <a:t>At last they reached the church. It was a beautiful place to Hans. He loved it dearly, and was always happy to come here. The candles were all lighted, and they burned steadily brighter and brighter, filling the church with a beautiful mellow light. </a:t>
            </a:r>
            <a:endParaRPr lang="en-US" sz="3200" b="1" dirty="0">
              <a:ln>
                <a:solidFill>
                  <a:schemeClr val="bg1"/>
                </a:solidFill>
              </a:ln>
              <a:solidFill>
                <a:schemeClr val="bg1"/>
              </a:solidFill>
              <a:effectLst/>
            </a:endParaRPr>
          </a:p>
        </p:txBody>
      </p:sp>
      <p:pic>
        <p:nvPicPr>
          <p:cNvPr id="1126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051" r="25115"/>
          <a:stretch/>
        </p:blipFill>
        <p:spPr bwMode="auto">
          <a:xfrm>
            <a:off x="4778476" y="432619"/>
            <a:ext cx="3527323" cy="5504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762000" y="4114800"/>
            <a:ext cx="7924800" cy="2554545"/>
          </a:xfrm>
          <a:prstGeom prst="rect">
            <a:avLst/>
          </a:prstGeom>
          <a:noFill/>
        </p:spPr>
        <p:txBody>
          <a:bodyPr wrap="square" rtlCol="0">
            <a:spAutoFit/>
          </a:bodyPr>
          <a:lstStyle/>
          <a:p>
            <a:pPr algn="ctr"/>
            <a:r>
              <a:rPr lang="en-US" sz="3200" b="1" dirty="0">
                <a:solidFill>
                  <a:schemeClr val="bg1"/>
                </a:solidFill>
              </a:rPr>
              <a:t>A</a:t>
            </a:r>
            <a:r>
              <a:rPr lang="en-US" sz="3200" b="1" dirty="0" smtClean="0">
                <a:solidFill>
                  <a:schemeClr val="bg1"/>
                </a:solidFill>
              </a:rPr>
              <a:t>fter the people had sung, each one knelt and offered thanksgiving to the Heavenly Father. Little Hans, too, knelt and offered thanks for the blessings which he had received during that year.</a:t>
            </a:r>
            <a:endParaRPr lang="en-US" sz="3200" b="1" dirty="0">
              <a:ln>
                <a:solidFill>
                  <a:schemeClr val="bg1"/>
                </a:solidFill>
              </a:ln>
              <a:solidFill>
                <a:schemeClr val="bg1"/>
              </a:solidFill>
              <a:effectLst/>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0" y="43302"/>
            <a:ext cx="5715000" cy="3922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0" y="457200"/>
            <a:ext cx="4419600" cy="6001643"/>
          </a:xfrm>
          <a:prstGeom prst="rect">
            <a:avLst/>
          </a:prstGeom>
          <a:noFill/>
        </p:spPr>
        <p:txBody>
          <a:bodyPr wrap="square" rtlCol="0">
            <a:spAutoFit/>
          </a:bodyPr>
          <a:lstStyle/>
          <a:p>
            <a:pPr algn="ctr"/>
            <a:r>
              <a:rPr lang="en-US" sz="3200" b="1" dirty="0" smtClean="0">
                <a:solidFill>
                  <a:schemeClr val="bg1"/>
                </a:solidFill>
              </a:rPr>
              <a:t>The people then quietly passed out of the warm church into the cold of the night. Hans was the last one out, and as he carefully made his way down the icy steps he noticed a little boy no larger than himself sitting on the steps, with his head resting against the church. </a:t>
            </a:r>
            <a:endParaRPr lang="en-US" sz="3200" b="1" dirty="0">
              <a:ln>
                <a:solidFill>
                  <a:schemeClr val="bg1"/>
                </a:solidFill>
              </a:ln>
              <a:solidFill>
                <a:schemeClr val="bg1"/>
              </a:solidFill>
              <a:effectLst/>
            </a:endParaRPr>
          </a:p>
        </p:txBody>
      </p:sp>
      <p:pic>
        <p:nvPicPr>
          <p:cNvPr id="19458" name="Picture 2" descr="http://2.bp.blogspot.com/_PmbgWgQUrPY/TUIg6EHru8I/AAAAAAAAGis/q-eGwr1MyIA/s1600/IMG_1274.jpg"/>
          <p:cNvPicPr>
            <a:picLocks noChangeAspect="1" noChangeArrowheads="1"/>
          </p:cNvPicPr>
          <p:nvPr/>
        </p:nvPicPr>
        <p:blipFill>
          <a:blip r:embed="rId3" cstate="print"/>
          <a:srcRect r="17247"/>
          <a:stretch>
            <a:fillRect/>
          </a:stretch>
        </p:blipFill>
        <p:spPr bwMode="auto">
          <a:xfrm>
            <a:off x="4191000" y="1447800"/>
            <a:ext cx="4752975" cy="38290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444303">
            <a:off x="6552536" y="3030151"/>
            <a:ext cx="1934455"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p1.pichost.me/640/10/1331909.jpg"/>
          <p:cNvPicPr>
            <a:picLocks noChangeAspect="1" noChangeArrowheads="1"/>
          </p:cNvPicPr>
          <p:nvPr/>
        </p:nvPicPr>
        <p:blipFill>
          <a:blip r:embed="rId3" cstate="print"/>
          <a:srcRect r="18324"/>
          <a:stretch>
            <a:fillRect/>
          </a:stretch>
        </p:blipFill>
        <p:spPr bwMode="auto">
          <a:xfrm>
            <a:off x="0" y="-139148"/>
            <a:ext cx="9144000" cy="6997148"/>
          </a:xfrm>
          <a:prstGeom prst="rect">
            <a:avLst/>
          </a:prstGeom>
          <a:noFill/>
        </p:spPr>
      </p:pic>
      <p:sp>
        <p:nvSpPr>
          <p:cNvPr id="5" name="TextBox 4"/>
          <p:cNvSpPr txBox="1"/>
          <p:nvPr/>
        </p:nvSpPr>
        <p:spPr>
          <a:xfrm>
            <a:off x="2136602" y="3085677"/>
            <a:ext cx="5410200" cy="3539430"/>
          </a:xfrm>
          <a:prstGeom prst="rect">
            <a:avLst/>
          </a:prstGeom>
          <a:noFill/>
        </p:spPr>
        <p:txBody>
          <a:bodyPr wrap="square" rtlCol="0">
            <a:spAutoFit/>
          </a:bodyPr>
          <a:lstStyle/>
          <a:p>
            <a:pPr algn="ctr"/>
            <a:r>
              <a:rPr lang="en-US" sz="3200" b="1" dirty="0" smtClean="0">
                <a:solidFill>
                  <a:schemeClr val="bg1"/>
                </a:solidFill>
              </a:rPr>
              <a:t>He was fast asleep. His face was beautiful, and seemed clothed in a golden light. Beside him, tied in a cloth, were a square, a hammer, a saw and other tools of a carpenter. </a:t>
            </a:r>
            <a:endParaRPr lang="en-US" sz="3200" b="1" dirty="0">
              <a:ln>
                <a:solidFill>
                  <a:schemeClr val="bg1"/>
                </a:solidFill>
              </a:ln>
              <a:solidFill>
                <a:schemeClr val="bg1"/>
              </a:solidFill>
              <a:effectLst/>
            </a:endParaRPr>
          </a:p>
        </p:txBody>
      </p:sp>
      <p:pic>
        <p:nvPicPr>
          <p:cNvPr id="14343"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62" t="4121" r="5955" b="5234"/>
          <a:stretch/>
        </p:blipFill>
        <p:spPr bwMode="auto">
          <a:xfrm>
            <a:off x="1752600" y="-11944"/>
            <a:ext cx="5791200" cy="309762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152400" y="604826"/>
            <a:ext cx="4419600" cy="5509200"/>
          </a:xfrm>
          <a:prstGeom prst="rect">
            <a:avLst/>
          </a:prstGeom>
          <a:noFill/>
        </p:spPr>
        <p:txBody>
          <a:bodyPr wrap="square" rtlCol="0">
            <a:spAutoFit/>
          </a:bodyPr>
          <a:lstStyle/>
          <a:p>
            <a:pPr algn="ctr"/>
            <a:r>
              <a:rPr lang="en-US" sz="3200" b="1" dirty="0" smtClean="0">
                <a:solidFill>
                  <a:schemeClr val="bg1"/>
                </a:solidFill>
              </a:rPr>
              <a:t>He had neither </a:t>
            </a:r>
          </a:p>
          <a:p>
            <a:pPr algn="ctr"/>
            <a:r>
              <a:rPr lang="en-US" sz="3200" b="1" dirty="0" smtClean="0">
                <a:solidFill>
                  <a:schemeClr val="bg1"/>
                </a:solidFill>
              </a:rPr>
              <a:t>shoes nor stockings </a:t>
            </a:r>
          </a:p>
          <a:p>
            <a:pPr algn="ctr"/>
            <a:r>
              <a:rPr lang="en-US" sz="3200" b="1" dirty="0" smtClean="0">
                <a:solidFill>
                  <a:schemeClr val="bg1"/>
                </a:solidFill>
              </a:rPr>
              <a:t>on his feet, </a:t>
            </a:r>
          </a:p>
          <a:p>
            <a:pPr algn="ctr"/>
            <a:r>
              <a:rPr lang="en-US" sz="3200" b="1" dirty="0" smtClean="0">
                <a:solidFill>
                  <a:schemeClr val="bg1"/>
                </a:solidFill>
              </a:rPr>
              <a:t>although his </a:t>
            </a:r>
          </a:p>
          <a:p>
            <a:pPr algn="ctr"/>
            <a:r>
              <a:rPr lang="en-US" sz="3200" b="1" dirty="0" smtClean="0">
                <a:solidFill>
                  <a:schemeClr val="bg1"/>
                </a:solidFill>
              </a:rPr>
              <a:t>clothing was</a:t>
            </a:r>
          </a:p>
          <a:p>
            <a:pPr algn="ctr"/>
            <a:r>
              <a:rPr lang="en-US" sz="3200" b="1" dirty="0" smtClean="0">
                <a:solidFill>
                  <a:schemeClr val="bg1"/>
                </a:solidFill>
              </a:rPr>
              <a:t> spotless and of the</a:t>
            </a:r>
          </a:p>
          <a:p>
            <a:pPr algn="ctr"/>
            <a:r>
              <a:rPr lang="en-US" sz="3200" b="1" dirty="0" smtClean="0">
                <a:solidFill>
                  <a:schemeClr val="bg1"/>
                </a:solidFill>
              </a:rPr>
              <a:t> purest white. </a:t>
            </a:r>
          </a:p>
          <a:p>
            <a:pPr algn="ctr"/>
            <a:r>
              <a:rPr lang="en-US" sz="3200" b="1" dirty="0" smtClean="0">
                <a:solidFill>
                  <a:schemeClr val="bg1"/>
                </a:solidFill>
              </a:rPr>
              <a:t>It grieved Hans </a:t>
            </a:r>
          </a:p>
          <a:p>
            <a:pPr algn="ctr"/>
            <a:r>
              <a:rPr lang="en-US" sz="3200" b="1" dirty="0" smtClean="0">
                <a:solidFill>
                  <a:schemeClr val="bg1"/>
                </a:solidFill>
              </a:rPr>
              <a:t>to see a poor </a:t>
            </a:r>
          </a:p>
          <a:p>
            <a:pPr algn="ctr"/>
            <a:r>
              <a:rPr lang="en-US" sz="3200" b="1" dirty="0" smtClean="0">
                <a:solidFill>
                  <a:schemeClr val="bg1"/>
                </a:solidFill>
              </a:rPr>
              <a:t>child liked that. </a:t>
            </a:r>
          </a:p>
          <a:p>
            <a:pPr algn="ctr"/>
            <a:r>
              <a:rPr lang="en-US" sz="3200" b="1" dirty="0" smtClean="0">
                <a:solidFill>
                  <a:schemeClr val="bg1"/>
                </a:solidFill>
              </a:rPr>
              <a:t>It made him sad. </a:t>
            </a:r>
            <a:endParaRPr lang="en-US" sz="3200" b="1" dirty="0">
              <a:ln>
                <a:solidFill>
                  <a:schemeClr val="bg1"/>
                </a:solidFill>
              </a:ln>
              <a:solidFill>
                <a:schemeClr val="bg1"/>
              </a:solidFill>
              <a:effectLst/>
            </a:endParaRP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981" y="1962323"/>
            <a:ext cx="4657008" cy="27942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27039" y="112383"/>
            <a:ext cx="4419600" cy="6494085"/>
          </a:xfrm>
          <a:prstGeom prst="rect">
            <a:avLst/>
          </a:prstGeom>
          <a:noFill/>
        </p:spPr>
        <p:txBody>
          <a:bodyPr wrap="square" rtlCol="0">
            <a:spAutoFit/>
          </a:bodyPr>
          <a:lstStyle/>
          <a:p>
            <a:pPr algn="ctr"/>
            <a:r>
              <a:rPr lang="en-US" sz="3200" b="1" dirty="0" smtClean="0">
                <a:solidFill>
                  <a:schemeClr val="bg1"/>
                </a:solidFill>
              </a:rPr>
              <a:t>Hans </a:t>
            </a:r>
            <a:r>
              <a:rPr lang="en-US" sz="3200" b="1" dirty="0" err="1" smtClean="0">
                <a:solidFill>
                  <a:schemeClr val="bg1"/>
                </a:solidFill>
              </a:rPr>
              <a:t>sto</a:t>
            </a:r>
            <a:r>
              <a:rPr lang="mt-MT" sz="3200" b="1" dirty="0" smtClean="0">
                <a:solidFill>
                  <a:schemeClr val="bg1"/>
                </a:solidFill>
              </a:rPr>
              <a:t>p</a:t>
            </a:r>
            <a:r>
              <a:rPr lang="en-US" sz="3200" b="1" dirty="0" err="1" smtClean="0">
                <a:solidFill>
                  <a:schemeClr val="bg1"/>
                </a:solidFill>
              </a:rPr>
              <a:t>ped</a:t>
            </a:r>
            <a:r>
              <a:rPr lang="en-US" sz="3200" b="1" dirty="0" smtClean="0">
                <a:solidFill>
                  <a:schemeClr val="bg1"/>
                </a:solidFill>
              </a:rPr>
              <a:t> </a:t>
            </a:r>
            <a:r>
              <a:rPr lang="en-US" sz="3200" b="1" dirty="0" smtClean="0">
                <a:solidFill>
                  <a:schemeClr val="bg1"/>
                </a:solidFill>
              </a:rPr>
              <a:t>and took from his right foot</a:t>
            </a:r>
          </a:p>
          <a:p>
            <a:pPr algn="ctr"/>
            <a:r>
              <a:rPr lang="en-US" sz="3200" b="1" dirty="0" smtClean="0">
                <a:solidFill>
                  <a:schemeClr val="bg1"/>
                </a:solidFill>
              </a:rPr>
              <a:t> the wooden shoe </a:t>
            </a:r>
          </a:p>
          <a:p>
            <a:pPr algn="ctr"/>
            <a:r>
              <a:rPr lang="en-US" sz="3200" b="1" dirty="0" smtClean="0">
                <a:solidFill>
                  <a:schemeClr val="bg1"/>
                </a:solidFill>
              </a:rPr>
              <a:t>and placed it in </a:t>
            </a:r>
          </a:p>
          <a:p>
            <a:pPr algn="ctr"/>
            <a:r>
              <a:rPr lang="en-US" sz="3200" b="1" dirty="0" smtClean="0">
                <a:solidFill>
                  <a:schemeClr val="bg1"/>
                </a:solidFill>
              </a:rPr>
              <a:t>front of the </a:t>
            </a:r>
          </a:p>
          <a:p>
            <a:pPr algn="ctr"/>
            <a:r>
              <a:rPr lang="en-US" sz="3200" b="1" dirty="0" smtClean="0">
                <a:solidFill>
                  <a:schemeClr val="bg1"/>
                </a:solidFill>
              </a:rPr>
              <a:t>sleeping child. </a:t>
            </a:r>
          </a:p>
          <a:p>
            <a:pPr algn="ctr"/>
            <a:r>
              <a:rPr lang="en-US" sz="3200" b="1" dirty="0" smtClean="0">
                <a:solidFill>
                  <a:schemeClr val="bg1"/>
                </a:solidFill>
              </a:rPr>
              <a:t>Hans then limped </a:t>
            </a:r>
          </a:p>
          <a:p>
            <a:pPr algn="ctr"/>
            <a:r>
              <a:rPr lang="en-US" sz="3200" b="1" dirty="0" smtClean="0">
                <a:solidFill>
                  <a:schemeClr val="bg1"/>
                </a:solidFill>
              </a:rPr>
              <a:t>along on the ice and snow, not feeling how cold it was, but only thinking of the poor child asleep out in the cold.</a:t>
            </a:r>
            <a:endParaRPr lang="en-US" sz="3200" b="1" dirty="0">
              <a:ln>
                <a:solidFill>
                  <a:schemeClr val="bg1"/>
                </a:solidFill>
              </a:ln>
              <a:solidFill>
                <a:schemeClr val="bg1"/>
              </a:solidFill>
              <a:effectLst/>
            </a:endParaRP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80535"/>
            <a:ext cx="4286250" cy="3200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1080313" y="4074855"/>
            <a:ext cx="7225487" cy="2554545"/>
          </a:xfrm>
          <a:prstGeom prst="rect">
            <a:avLst/>
          </a:prstGeom>
          <a:noFill/>
        </p:spPr>
        <p:txBody>
          <a:bodyPr wrap="square" rtlCol="0">
            <a:spAutoFit/>
          </a:bodyPr>
          <a:lstStyle/>
          <a:p>
            <a:pPr algn="ctr"/>
            <a:r>
              <a:rPr lang="en-US" sz="3200" b="1" dirty="0" smtClean="0">
                <a:solidFill>
                  <a:schemeClr val="bg1"/>
                </a:solidFill>
              </a:rPr>
              <a:t>When Hans arrived home he found his aunt awaiting him, and when she saw that he had only one shoe, and he had told her all about the other one, she was very angry with him, and sent him to bed. </a:t>
            </a:r>
            <a:endParaRPr lang="en-US" sz="3200" b="1" dirty="0">
              <a:ln>
                <a:solidFill>
                  <a:schemeClr val="bg1"/>
                </a:solidFill>
              </a:ln>
              <a:solidFill>
                <a:schemeClr val="bg1"/>
              </a:solidFill>
              <a:effectLst/>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57200"/>
            <a:ext cx="6282689" cy="41946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1600200" y="4114800"/>
            <a:ext cx="6176963" cy="2062103"/>
          </a:xfrm>
          <a:prstGeom prst="rect">
            <a:avLst/>
          </a:prstGeom>
          <a:noFill/>
        </p:spPr>
        <p:txBody>
          <a:bodyPr wrap="square" rtlCol="0">
            <a:spAutoFit/>
          </a:bodyPr>
          <a:lstStyle/>
          <a:p>
            <a:pPr algn="ctr"/>
            <a:r>
              <a:rPr lang="en-US" sz="3200" b="1" dirty="0" smtClean="0">
                <a:solidFill>
                  <a:schemeClr val="bg1"/>
                </a:solidFill>
              </a:rPr>
              <a:t>Hans placed the wooden shoe from his left foot at the fireside, hoping that Santa would remember him and bring him even one small gift. </a:t>
            </a:r>
            <a:endParaRPr lang="en-US" sz="3200" b="1" dirty="0">
              <a:ln>
                <a:solidFill>
                  <a:schemeClr val="bg1"/>
                </a:solidFill>
              </a:ln>
              <a:solidFill>
                <a:schemeClr val="bg1"/>
              </a:solidFill>
              <a:effectLst/>
            </a:endParaRP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28" y="152400"/>
            <a:ext cx="9015972" cy="335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33" t="31283" r="28265" b="34359"/>
          <a:stretch/>
        </p:blipFill>
        <p:spPr bwMode="auto">
          <a:xfrm>
            <a:off x="6248400" y="3250853"/>
            <a:ext cx="990600" cy="52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176981" y="1343489"/>
            <a:ext cx="4419600" cy="4031873"/>
          </a:xfrm>
          <a:prstGeom prst="rect">
            <a:avLst/>
          </a:prstGeom>
          <a:noFill/>
        </p:spPr>
        <p:txBody>
          <a:bodyPr wrap="square" rtlCol="0">
            <a:spAutoFit/>
          </a:bodyPr>
          <a:lstStyle/>
          <a:p>
            <a:pPr algn="ctr"/>
            <a:r>
              <a:rPr lang="en-US" sz="3200" b="1" dirty="0" smtClean="0">
                <a:solidFill>
                  <a:schemeClr val="bg1"/>
                </a:solidFill>
              </a:rPr>
              <a:t>The first sunbeam that crept into Hans's bedroom and kissed him the next morning awoke him, and he bounded downstairs, and flew to the great open fireplace to find his shoe.</a:t>
            </a:r>
            <a:endParaRPr lang="en-US" sz="3200" b="1" dirty="0">
              <a:ln>
                <a:solidFill>
                  <a:schemeClr val="bg1"/>
                </a:solidFill>
              </a:ln>
              <a:solidFill>
                <a:schemeClr val="bg1"/>
              </a:solidFill>
              <a:effectLst/>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9" y="609600"/>
            <a:ext cx="4068223" cy="5257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3429000" y="1004935"/>
            <a:ext cx="5562600" cy="4708981"/>
          </a:xfrm>
          <a:prstGeom prst="rect">
            <a:avLst/>
          </a:prstGeom>
          <a:noFill/>
        </p:spPr>
        <p:txBody>
          <a:bodyPr wrap="square" rtlCol="0">
            <a:spAutoFit/>
          </a:bodyPr>
          <a:lstStyle/>
          <a:p>
            <a:pPr algn="ctr"/>
            <a:r>
              <a:rPr lang="en-US" sz="6000" b="1" dirty="0" smtClean="0">
                <a:ln>
                  <a:solidFill>
                    <a:schemeClr val="bg1"/>
                  </a:solidFill>
                </a:ln>
                <a:solidFill>
                  <a:schemeClr val="bg1"/>
                </a:solidFill>
                <a:effectLst/>
              </a:rPr>
              <a:t>This story is about a poor boy who knew what </a:t>
            </a:r>
            <a:r>
              <a:rPr lang="en-US" sz="6000" b="1" dirty="0" smtClean="0">
                <a:ln>
                  <a:solidFill>
                    <a:schemeClr val="bg1"/>
                  </a:solidFill>
                </a:ln>
                <a:solidFill>
                  <a:srgbClr val="FFFF00"/>
                </a:solidFill>
                <a:effectLst/>
              </a:rPr>
              <a:t>Christ</a:t>
            </a:r>
            <a:r>
              <a:rPr lang="en-US" sz="6000" b="1" dirty="0" smtClean="0">
                <a:ln>
                  <a:solidFill>
                    <a:schemeClr val="bg1"/>
                  </a:solidFill>
                </a:ln>
                <a:solidFill>
                  <a:schemeClr val="bg1"/>
                </a:solidFill>
                <a:effectLst/>
              </a:rPr>
              <a:t>mas was all about…</a:t>
            </a:r>
            <a:endParaRPr lang="en-US" sz="6000" b="1" dirty="0">
              <a:ln>
                <a:solidFill>
                  <a:schemeClr val="bg1"/>
                </a:solidFill>
              </a:ln>
              <a:solidFill>
                <a:schemeClr val="bg1"/>
              </a:solidFill>
              <a:effectLst/>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185"/>
          <a:stretch/>
        </p:blipFill>
        <p:spPr bwMode="auto">
          <a:xfrm>
            <a:off x="304800" y="228600"/>
            <a:ext cx="3124200" cy="629409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221226" y="4303455"/>
            <a:ext cx="8915400" cy="2554545"/>
          </a:xfrm>
          <a:prstGeom prst="rect">
            <a:avLst/>
          </a:prstGeom>
          <a:noFill/>
        </p:spPr>
        <p:txBody>
          <a:bodyPr wrap="square" rtlCol="0">
            <a:spAutoFit/>
          </a:bodyPr>
          <a:lstStyle/>
          <a:p>
            <a:pPr algn="ctr"/>
            <a:r>
              <a:rPr lang="en-US" sz="3200" b="1" dirty="0" smtClean="0">
                <a:solidFill>
                  <a:schemeClr val="bg1"/>
                </a:solidFill>
              </a:rPr>
              <a:t>Hans rubbed his eyes and caught his breath, for, to his great surprise, there were both of his wooden shoes, filled with beautiful toys; by the fireside he found warm clothing and many other things to make him comfortable and happy.</a:t>
            </a:r>
            <a:endParaRPr lang="en-US" sz="3200" b="1" dirty="0">
              <a:ln>
                <a:solidFill>
                  <a:schemeClr val="bg1"/>
                </a:solidFill>
              </a:ln>
              <a:solidFill>
                <a:schemeClr val="bg1"/>
              </a:solidFill>
              <a:effectLst/>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0"/>
            <a:ext cx="6362700" cy="423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9952" y="2981154"/>
            <a:ext cx="1054510" cy="107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920209"/>
            <a:ext cx="1600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0" y="604826"/>
            <a:ext cx="4419600" cy="5509200"/>
          </a:xfrm>
          <a:prstGeom prst="rect">
            <a:avLst/>
          </a:prstGeom>
          <a:noFill/>
        </p:spPr>
        <p:txBody>
          <a:bodyPr wrap="square" rtlCol="0">
            <a:spAutoFit/>
          </a:bodyPr>
          <a:lstStyle/>
          <a:p>
            <a:pPr algn="ctr"/>
            <a:r>
              <a:rPr lang="en-US" sz="3200" b="1" dirty="0" smtClean="0">
                <a:solidFill>
                  <a:schemeClr val="bg1"/>
                </a:solidFill>
              </a:rPr>
              <a:t>Hearing loud </a:t>
            </a:r>
          </a:p>
          <a:p>
            <a:pPr algn="ctr"/>
            <a:r>
              <a:rPr lang="en-US" sz="3200" b="1" dirty="0" smtClean="0">
                <a:solidFill>
                  <a:schemeClr val="bg1"/>
                </a:solidFill>
              </a:rPr>
              <a:t>voices, </a:t>
            </a:r>
          </a:p>
          <a:p>
            <a:pPr algn="ctr"/>
            <a:r>
              <a:rPr lang="en-US" sz="3200" b="1" dirty="0" smtClean="0">
                <a:solidFill>
                  <a:schemeClr val="bg1"/>
                </a:solidFill>
              </a:rPr>
              <a:t>Hans went to</a:t>
            </a:r>
          </a:p>
          <a:p>
            <a:pPr algn="ctr"/>
            <a:r>
              <a:rPr lang="en-US" sz="3200" b="1" dirty="0" smtClean="0">
                <a:solidFill>
                  <a:schemeClr val="bg1"/>
                </a:solidFill>
              </a:rPr>
              <a:t> the door. </a:t>
            </a:r>
          </a:p>
          <a:p>
            <a:pPr algn="ctr"/>
            <a:r>
              <a:rPr lang="en-US" sz="3200" b="1" dirty="0" smtClean="0">
                <a:solidFill>
                  <a:schemeClr val="bg1"/>
                </a:solidFill>
              </a:rPr>
              <a:t>The people were standing in </a:t>
            </a:r>
          </a:p>
          <a:p>
            <a:pPr algn="ctr"/>
            <a:r>
              <a:rPr lang="en-US" sz="3200" b="1" dirty="0" smtClean="0">
                <a:solidFill>
                  <a:schemeClr val="bg1"/>
                </a:solidFill>
              </a:rPr>
              <a:t>a crowd </a:t>
            </a:r>
          </a:p>
          <a:p>
            <a:pPr algn="ctr"/>
            <a:r>
              <a:rPr lang="en-US" sz="3200" b="1" dirty="0" smtClean="0">
                <a:solidFill>
                  <a:schemeClr val="bg1"/>
                </a:solidFill>
              </a:rPr>
              <a:t>about the</a:t>
            </a:r>
          </a:p>
          <a:p>
            <a:pPr algn="ctr"/>
            <a:r>
              <a:rPr lang="en-US" sz="3200" b="1" dirty="0" smtClean="0">
                <a:solidFill>
                  <a:schemeClr val="bg1"/>
                </a:solidFill>
              </a:rPr>
              <a:t> priest, who </a:t>
            </a:r>
          </a:p>
          <a:p>
            <a:pPr algn="ctr"/>
            <a:r>
              <a:rPr lang="en-US" sz="3200" b="1" dirty="0" smtClean="0">
                <a:solidFill>
                  <a:schemeClr val="bg1"/>
                </a:solidFill>
              </a:rPr>
              <a:t>was talking </a:t>
            </a:r>
          </a:p>
          <a:p>
            <a:pPr algn="ctr"/>
            <a:r>
              <a:rPr lang="en-US" sz="3200" b="1" dirty="0" smtClean="0">
                <a:solidFill>
                  <a:schemeClr val="bg1"/>
                </a:solidFill>
              </a:rPr>
              <a:t>to them.</a:t>
            </a:r>
            <a:endParaRPr lang="en-US" sz="3200" b="1" dirty="0">
              <a:ln>
                <a:solidFill>
                  <a:schemeClr val="bg1"/>
                </a:solidFill>
              </a:ln>
              <a:solidFill>
                <a:schemeClr val="bg1"/>
              </a:solidFill>
              <a:effectLst/>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09526"/>
            <a:ext cx="4343400" cy="6515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4916" y="4795897"/>
            <a:ext cx="8839200" cy="2062103"/>
          </a:xfrm>
          <a:prstGeom prst="rect">
            <a:avLst/>
          </a:prstGeom>
          <a:noFill/>
        </p:spPr>
        <p:txBody>
          <a:bodyPr wrap="square" rtlCol="0">
            <a:spAutoFit/>
          </a:bodyPr>
          <a:lstStyle/>
          <a:p>
            <a:pPr algn="ctr"/>
            <a:r>
              <a:rPr lang="en-US" sz="3200" b="1" dirty="0" smtClean="0">
                <a:solidFill>
                  <a:schemeClr val="bg1"/>
                </a:solidFill>
              </a:rPr>
              <a:t>He said that the child was Jesus himself, whom the Heavenly Father had again sent among men on earth for that night, and that it was He with whom Hans had shared his wooden shoes.</a:t>
            </a:r>
            <a:endParaRPr lang="en-US" sz="3200" b="1" dirty="0">
              <a:ln>
                <a:solidFill>
                  <a:schemeClr val="bg1"/>
                </a:solidFill>
              </a:ln>
              <a:solidFill>
                <a:schemeClr val="bg1"/>
              </a:solidFill>
              <a:effectLst/>
            </a:endParaRPr>
          </a:p>
        </p:txBody>
      </p:sp>
      <p:pic>
        <p:nvPicPr>
          <p:cNvPr id="10244" name="Picture 4" descr="http://www.forwardeverforward.com/wp-content/uploads/2011/11/jesus-hugs.jpg"/>
          <p:cNvPicPr>
            <a:picLocks noChangeAspect="1" noChangeArrowheads="1"/>
          </p:cNvPicPr>
          <p:nvPr/>
        </p:nvPicPr>
        <p:blipFill>
          <a:blip r:embed="rId3" cstate="print"/>
          <a:srcRect/>
          <a:stretch>
            <a:fillRect/>
          </a:stretch>
        </p:blipFill>
        <p:spPr bwMode="auto">
          <a:xfrm>
            <a:off x="1600200" y="0"/>
            <a:ext cx="5898971" cy="473392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0"/>
            <a:ext cx="9144000" cy="6997148"/>
          </a:xfrm>
          <a:prstGeom prst="rect">
            <a:avLst/>
          </a:prstGeom>
          <a:noFill/>
        </p:spPr>
      </p:pic>
      <p:sp>
        <p:nvSpPr>
          <p:cNvPr id="4" name="TextBox 3"/>
          <p:cNvSpPr txBox="1"/>
          <p:nvPr/>
        </p:nvSpPr>
        <p:spPr>
          <a:xfrm>
            <a:off x="381000" y="381000"/>
            <a:ext cx="8001000" cy="3785652"/>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Who was Hans ?</a:t>
            </a:r>
          </a:p>
          <a:p>
            <a:pPr algn="ctr"/>
            <a:r>
              <a:rPr lang="en-US" sz="6000" b="1" dirty="0" smtClean="0">
                <a:solidFill>
                  <a:schemeClr val="bg1"/>
                </a:solidFill>
              </a:rPr>
              <a:t>With whom did he live ?</a:t>
            </a:r>
            <a:endParaRPr lang="en-US" sz="6000" b="1"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0"/>
            <a:ext cx="9144000" cy="6997148"/>
          </a:xfrm>
          <a:prstGeom prst="rect">
            <a:avLst/>
          </a:prstGeom>
          <a:noFill/>
        </p:spPr>
      </p:pic>
      <p:sp>
        <p:nvSpPr>
          <p:cNvPr id="4" name="TextBox 3"/>
          <p:cNvSpPr txBox="1"/>
          <p:nvPr/>
        </p:nvSpPr>
        <p:spPr>
          <a:xfrm>
            <a:off x="381000" y="381000"/>
            <a:ext cx="8001000" cy="3785652"/>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Where do you think did the story happen ?</a:t>
            </a:r>
            <a:endParaRPr lang="en-US" sz="6000" b="1"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0"/>
            <a:ext cx="9144000" cy="6997148"/>
          </a:xfrm>
          <a:prstGeom prst="rect">
            <a:avLst/>
          </a:prstGeom>
          <a:noFill/>
        </p:spPr>
      </p:pic>
      <p:sp>
        <p:nvSpPr>
          <p:cNvPr id="4" name="TextBox 3"/>
          <p:cNvSpPr txBox="1"/>
          <p:nvPr/>
        </p:nvSpPr>
        <p:spPr>
          <a:xfrm>
            <a:off x="381000" y="381000"/>
            <a:ext cx="8001000" cy="4708981"/>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How do we know that  the people were Christians ?</a:t>
            </a:r>
            <a:endParaRPr lang="en-US" sz="6000"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0"/>
            <a:ext cx="9144000" cy="6997148"/>
          </a:xfrm>
          <a:prstGeom prst="rect">
            <a:avLst/>
          </a:prstGeom>
          <a:noFill/>
        </p:spPr>
      </p:pic>
      <p:sp>
        <p:nvSpPr>
          <p:cNvPr id="4" name="TextBox 3"/>
          <p:cNvSpPr txBox="1"/>
          <p:nvPr/>
        </p:nvSpPr>
        <p:spPr>
          <a:xfrm>
            <a:off x="381000" y="381000"/>
            <a:ext cx="8001000" cy="4708981"/>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How do we know that  the people were Christians ?</a:t>
            </a:r>
            <a:endParaRPr lang="en-US" sz="6000" b="1"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0"/>
            <a:ext cx="9144000" cy="6997148"/>
          </a:xfrm>
          <a:prstGeom prst="rect">
            <a:avLst/>
          </a:prstGeom>
          <a:noFill/>
        </p:spPr>
      </p:pic>
      <p:sp>
        <p:nvSpPr>
          <p:cNvPr id="4" name="TextBox 3"/>
          <p:cNvSpPr txBox="1"/>
          <p:nvPr/>
        </p:nvSpPr>
        <p:spPr>
          <a:xfrm>
            <a:off x="381000" y="381000"/>
            <a:ext cx="8001000" cy="4708981"/>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In what way was the sleeping boy similar to Jesus ?</a:t>
            </a:r>
            <a:endParaRPr lang="en-US" sz="6000"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228600" y="-139148"/>
            <a:ext cx="9144000" cy="6997148"/>
          </a:xfrm>
          <a:prstGeom prst="rect">
            <a:avLst/>
          </a:prstGeom>
          <a:noFill/>
        </p:spPr>
      </p:pic>
      <p:sp>
        <p:nvSpPr>
          <p:cNvPr id="4" name="TextBox 3"/>
          <p:cNvSpPr txBox="1"/>
          <p:nvPr/>
        </p:nvSpPr>
        <p:spPr>
          <a:xfrm>
            <a:off x="381000" y="381000"/>
            <a:ext cx="8001000" cy="3785652"/>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Name a word that best describes Hans.</a:t>
            </a:r>
            <a:endParaRPr lang="en-US" sz="6000" b="1"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4" name="TextBox 3"/>
          <p:cNvSpPr txBox="1"/>
          <p:nvPr/>
        </p:nvSpPr>
        <p:spPr>
          <a:xfrm>
            <a:off x="381000" y="381000"/>
            <a:ext cx="8001000" cy="4708981"/>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What happens when Hans woke up the following day ?</a:t>
            </a:r>
            <a:endParaRPr lang="en-US" sz="60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27039" y="141880"/>
            <a:ext cx="4267200" cy="6494085"/>
          </a:xfrm>
          <a:prstGeom prst="rect">
            <a:avLst/>
          </a:prstGeom>
          <a:noFill/>
        </p:spPr>
        <p:txBody>
          <a:bodyPr wrap="square" rtlCol="0">
            <a:spAutoFit/>
          </a:bodyPr>
          <a:lstStyle/>
          <a:p>
            <a:pPr algn="ctr"/>
            <a:r>
              <a:rPr lang="en-US" sz="3200" b="1" dirty="0" smtClean="0">
                <a:solidFill>
                  <a:schemeClr val="bg1"/>
                </a:solidFill>
              </a:rPr>
              <a:t>Little Hans lived </a:t>
            </a:r>
          </a:p>
          <a:p>
            <a:pPr algn="ctr"/>
            <a:r>
              <a:rPr lang="en-US" sz="3200" b="1" dirty="0" smtClean="0">
                <a:solidFill>
                  <a:schemeClr val="bg1"/>
                </a:solidFill>
              </a:rPr>
              <a:t>with his aunt, </a:t>
            </a:r>
          </a:p>
          <a:p>
            <a:pPr algn="ctr"/>
            <a:r>
              <a:rPr lang="en-US" sz="3200" b="1" dirty="0" smtClean="0">
                <a:solidFill>
                  <a:schemeClr val="bg1"/>
                </a:solidFill>
              </a:rPr>
              <a:t>who was quite </a:t>
            </a:r>
          </a:p>
          <a:p>
            <a:pPr algn="ctr"/>
            <a:r>
              <a:rPr lang="en-US" sz="3200" b="1" dirty="0" smtClean="0">
                <a:solidFill>
                  <a:schemeClr val="bg1"/>
                </a:solidFill>
              </a:rPr>
              <a:t>an old lady. </a:t>
            </a:r>
          </a:p>
          <a:p>
            <a:pPr algn="ctr"/>
            <a:r>
              <a:rPr lang="en-US" sz="3200" b="1" dirty="0" smtClean="0">
                <a:solidFill>
                  <a:schemeClr val="bg1"/>
                </a:solidFill>
              </a:rPr>
              <a:t>She was not </a:t>
            </a:r>
          </a:p>
          <a:p>
            <a:pPr algn="ctr"/>
            <a:r>
              <a:rPr lang="en-US" sz="3200" b="1" dirty="0" smtClean="0">
                <a:solidFill>
                  <a:schemeClr val="bg1"/>
                </a:solidFill>
              </a:rPr>
              <a:t>always kind to Hans, but this made no difference to him. </a:t>
            </a:r>
          </a:p>
          <a:p>
            <a:pPr algn="ctr"/>
            <a:r>
              <a:rPr lang="en-US" sz="3200" b="1" dirty="0" smtClean="0">
                <a:solidFill>
                  <a:schemeClr val="bg1"/>
                </a:solidFill>
              </a:rPr>
              <a:t>He loved her just</a:t>
            </a:r>
          </a:p>
          <a:p>
            <a:pPr algn="ctr"/>
            <a:r>
              <a:rPr lang="en-US" sz="3200" b="1" dirty="0" smtClean="0">
                <a:solidFill>
                  <a:schemeClr val="bg1"/>
                </a:solidFill>
              </a:rPr>
              <a:t> the same and forgot the many times</a:t>
            </a:r>
          </a:p>
          <a:p>
            <a:pPr algn="ctr"/>
            <a:r>
              <a:rPr lang="en-US" sz="3200" b="1" dirty="0" smtClean="0">
                <a:solidFill>
                  <a:schemeClr val="bg1"/>
                </a:solidFill>
              </a:rPr>
              <a:t> she was </a:t>
            </a:r>
          </a:p>
          <a:p>
            <a:pPr algn="ctr"/>
            <a:r>
              <a:rPr lang="en-US" sz="3200" b="1" dirty="0" smtClean="0">
                <a:solidFill>
                  <a:schemeClr val="bg1"/>
                </a:solidFill>
              </a:rPr>
              <a:t>cross to him. </a:t>
            </a:r>
            <a:endParaRPr lang="en-US" sz="3200" b="1" dirty="0">
              <a:ln>
                <a:solidFill>
                  <a:schemeClr val="bg1"/>
                </a:solidFill>
              </a:ln>
              <a:solidFill>
                <a:schemeClr val="bg1"/>
              </a:solidFill>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463" y="914400"/>
            <a:ext cx="6029744" cy="422982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4" name="TextBox 3"/>
          <p:cNvSpPr txBox="1"/>
          <p:nvPr/>
        </p:nvSpPr>
        <p:spPr>
          <a:xfrm>
            <a:off x="381000" y="381000"/>
            <a:ext cx="8001000" cy="4708981"/>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Do you think you can make a person happy? How ?</a:t>
            </a:r>
            <a:endParaRPr lang="en-US" sz="6000" b="1"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4" name="TextBox 3"/>
          <p:cNvSpPr txBox="1"/>
          <p:nvPr/>
        </p:nvSpPr>
        <p:spPr>
          <a:xfrm>
            <a:off x="381000" y="381000"/>
            <a:ext cx="8001000" cy="4708981"/>
          </a:xfrm>
          <a:prstGeom prst="rect">
            <a:avLst/>
          </a:prstGeom>
          <a:noFill/>
        </p:spPr>
        <p:txBody>
          <a:bodyPr wrap="square" rtlCol="0">
            <a:spAutoFit/>
          </a:bodyPr>
          <a:lstStyle/>
          <a:p>
            <a:r>
              <a:rPr lang="en-US" sz="6000" b="1" dirty="0" smtClean="0">
                <a:solidFill>
                  <a:schemeClr val="tx1">
                    <a:lumMod val="95000"/>
                    <a:lumOff val="5000"/>
                  </a:schemeClr>
                </a:solidFill>
              </a:rPr>
              <a:t>Think and discuss…</a:t>
            </a:r>
            <a:endParaRPr lang="mt-MT" sz="6000" b="1" dirty="0" smtClean="0">
              <a:solidFill>
                <a:schemeClr val="tx1">
                  <a:lumMod val="95000"/>
                  <a:lumOff val="5000"/>
                </a:schemeClr>
              </a:solidFill>
            </a:endParaRPr>
          </a:p>
          <a:p>
            <a:endParaRPr lang="mt-MT" sz="6000" b="1" dirty="0">
              <a:solidFill>
                <a:srgbClr val="FFFF00"/>
              </a:solidFill>
            </a:endParaRPr>
          </a:p>
          <a:p>
            <a:pPr algn="ctr"/>
            <a:r>
              <a:rPr lang="en-US" sz="6000" b="1" dirty="0" smtClean="0">
                <a:solidFill>
                  <a:schemeClr val="bg1"/>
                </a:solidFill>
              </a:rPr>
              <a:t>What do you think is the true meaning of Christmas ?</a:t>
            </a:r>
            <a:endParaRPr lang="en-US" sz="6000" b="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2458" y="533400"/>
            <a:ext cx="4419600" cy="5509200"/>
          </a:xfrm>
          <a:prstGeom prst="rect">
            <a:avLst/>
          </a:prstGeom>
          <a:noFill/>
        </p:spPr>
        <p:txBody>
          <a:bodyPr wrap="square" rtlCol="0">
            <a:spAutoFit/>
          </a:bodyPr>
          <a:lstStyle/>
          <a:p>
            <a:pPr algn="ctr"/>
            <a:r>
              <a:rPr lang="en-US" sz="3200" b="1" dirty="0" smtClean="0">
                <a:solidFill>
                  <a:schemeClr val="bg1"/>
                </a:solidFill>
              </a:rPr>
              <a:t>Hans went to</a:t>
            </a:r>
          </a:p>
          <a:p>
            <a:pPr algn="ctr"/>
            <a:r>
              <a:rPr lang="en-US" sz="3200" b="1" dirty="0" smtClean="0">
                <a:solidFill>
                  <a:schemeClr val="bg1"/>
                </a:solidFill>
              </a:rPr>
              <a:t> school with</a:t>
            </a:r>
          </a:p>
          <a:p>
            <a:pPr algn="ctr"/>
            <a:r>
              <a:rPr lang="en-US" sz="3200" b="1" dirty="0" smtClean="0">
                <a:solidFill>
                  <a:schemeClr val="bg1"/>
                </a:solidFill>
              </a:rPr>
              <a:t> many other </a:t>
            </a:r>
          </a:p>
          <a:p>
            <a:pPr algn="ctr"/>
            <a:r>
              <a:rPr lang="en-US" sz="3200" b="1" dirty="0" smtClean="0">
                <a:solidFill>
                  <a:schemeClr val="bg1"/>
                </a:solidFill>
              </a:rPr>
              <a:t>boys, but he </a:t>
            </a:r>
          </a:p>
          <a:p>
            <a:pPr algn="ctr"/>
            <a:r>
              <a:rPr lang="en-US" sz="3200" b="1" dirty="0" smtClean="0">
                <a:solidFill>
                  <a:schemeClr val="bg1"/>
                </a:solidFill>
              </a:rPr>
              <a:t>was </a:t>
            </a:r>
            <a:r>
              <a:rPr lang="mt-MT" sz="3200" b="1" dirty="0" smtClean="0">
                <a:solidFill>
                  <a:schemeClr val="bg1"/>
                </a:solidFill>
              </a:rPr>
              <a:t>t</a:t>
            </a:r>
            <a:r>
              <a:rPr lang="en-US" sz="3200" b="1" dirty="0" smtClean="0">
                <a:solidFill>
                  <a:schemeClr val="bg1"/>
                </a:solidFill>
              </a:rPr>
              <a:t>he </a:t>
            </a:r>
            <a:r>
              <a:rPr lang="en-US" sz="3200" b="1" dirty="0" smtClean="0">
                <a:solidFill>
                  <a:schemeClr val="bg1"/>
                </a:solidFill>
              </a:rPr>
              <a:t>poorest </a:t>
            </a:r>
          </a:p>
          <a:p>
            <a:pPr algn="ctr"/>
            <a:r>
              <a:rPr lang="en-US" sz="3200" b="1" dirty="0" smtClean="0">
                <a:solidFill>
                  <a:schemeClr val="bg1"/>
                </a:solidFill>
              </a:rPr>
              <a:t>boy in school. He</a:t>
            </a:r>
          </a:p>
          <a:p>
            <a:pPr algn="ctr"/>
            <a:r>
              <a:rPr lang="en-US" sz="3200" b="1" dirty="0" smtClean="0">
                <a:solidFill>
                  <a:schemeClr val="bg1"/>
                </a:solidFill>
              </a:rPr>
              <a:t> had to wear </a:t>
            </a:r>
          </a:p>
          <a:p>
            <a:pPr algn="ctr"/>
            <a:r>
              <a:rPr lang="en-US" sz="3200" b="1" dirty="0" smtClean="0">
                <a:solidFill>
                  <a:schemeClr val="bg1"/>
                </a:solidFill>
              </a:rPr>
              <a:t>the same </a:t>
            </a:r>
          </a:p>
          <a:p>
            <a:pPr algn="ctr"/>
            <a:r>
              <a:rPr lang="en-US" sz="3200" b="1" dirty="0" smtClean="0">
                <a:solidFill>
                  <a:schemeClr val="bg1"/>
                </a:solidFill>
              </a:rPr>
              <a:t>clothes in </a:t>
            </a:r>
          </a:p>
          <a:p>
            <a:pPr algn="ctr"/>
            <a:r>
              <a:rPr lang="en-US" sz="3200" b="1" dirty="0" smtClean="0">
                <a:solidFill>
                  <a:schemeClr val="bg1"/>
                </a:solidFill>
              </a:rPr>
              <a:t> summer </a:t>
            </a:r>
          </a:p>
          <a:p>
            <a:pPr algn="ctr"/>
            <a:r>
              <a:rPr lang="en-US" sz="3200" b="1" dirty="0" smtClean="0">
                <a:solidFill>
                  <a:schemeClr val="bg1"/>
                </a:solidFill>
              </a:rPr>
              <a:t>as in  winter.</a:t>
            </a:r>
            <a:endParaRPr lang="en-US" sz="3200" b="1" dirty="0">
              <a:ln>
                <a:solidFill>
                  <a:schemeClr val="bg1"/>
                </a:solidFill>
              </a:ln>
              <a:solidFill>
                <a:schemeClr val="bg1"/>
              </a:solidFill>
              <a:effectLst/>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473476"/>
            <a:ext cx="5029200" cy="377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76200" y="358604"/>
            <a:ext cx="4419600" cy="6001643"/>
          </a:xfrm>
          <a:prstGeom prst="rect">
            <a:avLst/>
          </a:prstGeom>
          <a:noFill/>
        </p:spPr>
        <p:txBody>
          <a:bodyPr wrap="square" rtlCol="0">
            <a:spAutoFit/>
          </a:bodyPr>
          <a:lstStyle/>
          <a:p>
            <a:pPr algn="ctr"/>
            <a:r>
              <a:rPr lang="en-US" sz="3200" b="1" dirty="0" smtClean="0">
                <a:solidFill>
                  <a:schemeClr val="bg1"/>
                </a:solidFill>
              </a:rPr>
              <a:t>It was now </a:t>
            </a:r>
          </a:p>
          <a:p>
            <a:pPr algn="ctr"/>
            <a:r>
              <a:rPr lang="en-US" sz="3200" b="1" dirty="0" smtClean="0">
                <a:solidFill>
                  <a:schemeClr val="bg1"/>
                </a:solidFill>
              </a:rPr>
              <a:t>midwinter, when everything </a:t>
            </a:r>
          </a:p>
          <a:p>
            <a:pPr algn="ctr"/>
            <a:r>
              <a:rPr lang="en-US" sz="3200" b="1" dirty="0" smtClean="0">
                <a:solidFill>
                  <a:schemeClr val="bg1"/>
                </a:solidFill>
              </a:rPr>
              <a:t>was wrapped</a:t>
            </a:r>
          </a:p>
          <a:p>
            <a:pPr algn="ctr"/>
            <a:r>
              <a:rPr lang="en-US" sz="3200" b="1" dirty="0" smtClean="0">
                <a:solidFill>
                  <a:schemeClr val="bg1"/>
                </a:solidFill>
              </a:rPr>
              <a:t> in snow and</a:t>
            </a:r>
          </a:p>
          <a:p>
            <a:pPr algn="ctr"/>
            <a:r>
              <a:rPr lang="en-US" sz="3200" b="1" dirty="0" smtClean="0">
                <a:solidFill>
                  <a:schemeClr val="bg1"/>
                </a:solidFill>
              </a:rPr>
              <a:t> glazed with ice, </a:t>
            </a:r>
          </a:p>
          <a:p>
            <a:pPr algn="ctr"/>
            <a:r>
              <a:rPr lang="en-US" sz="3200" b="1" dirty="0" smtClean="0">
                <a:solidFill>
                  <a:schemeClr val="bg1"/>
                </a:solidFill>
              </a:rPr>
              <a:t>while the </a:t>
            </a:r>
          </a:p>
          <a:p>
            <a:pPr algn="ctr"/>
            <a:r>
              <a:rPr lang="en-US" sz="3200" b="1" dirty="0" smtClean="0">
                <a:solidFill>
                  <a:schemeClr val="bg1"/>
                </a:solidFill>
              </a:rPr>
              <a:t>north winds </a:t>
            </a:r>
          </a:p>
          <a:p>
            <a:pPr algn="ctr"/>
            <a:r>
              <a:rPr lang="en-US" sz="3200" b="1" dirty="0" smtClean="0">
                <a:solidFill>
                  <a:schemeClr val="bg1"/>
                </a:solidFill>
              </a:rPr>
              <a:t>sang loud </a:t>
            </a:r>
          </a:p>
          <a:p>
            <a:pPr algn="ctr"/>
            <a:r>
              <a:rPr lang="en-US" sz="3200" b="1" dirty="0" smtClean="0">
                <a:solidFill>
                  <a:schemeClr val="bg1"/>
                </a:solidFill>
              </a:rPr>
              <a:t>and whistled </a:t>
            </a:r>
          </a:p>
          <a:p>
            <a:pPr algn="ctr"/>
            <a:r>
              <a:rPr lang="en-US" sz="3200" b="1" dirty="0" smtClean="0">
                <a:solidFill>
                  <a:schemeClr val="bg1"/>
                </a:solidFill>
              </a:rPr>
              <a:t>down the </a:t>
            </a:r>
          </a:p>
          <a:p>
            <a:pPr algn="ctr"/>
            <a:r>
              <a:rPr lang="en-US" sz="3200" b="1" dirty="0" smtClean="0">
                <a:solidFill>
                  <a:schemeClr val="bg1"/>
                </a:solidFill>
              </a:rPr>
              <a:t>chimneys.</a:t>
            </a:r>
            <a:endParaRPr lang="en-US" sz="3200" b="1" dirty="0">
              <a:ln>
                <a:solidFill>
                  <a:schemeClr val="bg1"/>
                </a:solidFill>
              </a:ln>
              <a:solidFill>
                <a:schemeClr val="bg1"/>
              </a:solidFill>
              <a:effectLs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245" y="1524000"/>
            <a:ext cx="4999935" cy="374995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24581" y="533400"/>
            <a:ext cx="4419600" cy="5509200"/>
          </a:xfrm>
          <a:prstGeom prst="rect">
            <a:avLst/>
          </a:prstGeom>
          <a:noFill/>
        </p:spPr>
        <p:txBody>
          <a:bodyPr wrap="square" rtlCol="0">
            <a:spAutoFit/>
          </a:bodyPr>
          <a:lstStyle/>
          <a:p>
            <a:pPr algn="ctr"/>
            <a:r>
              <a:rPr lang="en-US" sz="3200" b="1" dirty="0" smtClean="0">
                <a:solidFill>
                  <a:schemeClr val="bg1"/>
                </a:solidFill>
              </a:rPr>
              <a:t>The frost, too,</a:t>
            </a:r>
          </a:p>
          <a:p>
            <a:pPr algn="ctr"/>
            <a:r>
              <a:rPr lang="en-US" sz="3200" b="1" dirty="0" smtClean="0">
                <a:solidFill>
                  <a:schemeClr val="bg1"/>
                </a:solidFill>
              </a:rPr>
              <a:t> was busy </a:t>
            </a:r>
          </a:p>
          <a:p>
            <a:pPr algn="ctr"/>
            <a:r>
              <a:rPr lang="en-US" sz="3200" b="1" dirty="0" smtClean="0">
                <a:solidFill>
                  <a:schemeClr val="bg1"/>
                </a:solidFill>
              </a:rPr>
              <a:t>pinching the </a:t>
            </a:r>
          </a:p>
          <a:p>
            <a:pPr algn="ctr"/>
            <a:r>
              <a:rPr lang="en-US" sz="3200" b="1" dirty="0" smtClean="0">
                <a:solidFill>
                  <a:schemeClr val="bg1"/>
                </a:solidFill>
              </a:rPr>
              <a:t>cheeks and </a:t>
            </a:r>
          </a:p>
          <a:p>
            <a:pPr algn="ctr"/>
            <a:r>
              <a:rPr lang="en-US" sz="3200" b="1" dirty="0" smtClean="0">
                <a:solidFill>
                  <a:schemeClr val="bg1"/>
                </a:solidFill>
              </a:rPr>
              <a:t>biting the toes </a:t>
            </a:r>
          </a:p>
          <a:p>
            <a:pPr algn="ctr"/>
            <a:r>
              <a:rPr lang="en-US" sz="3200" b="1" dirty="0" smtClean="0">
                <a:solidFill>
                  <a:schemeClr val="bg1"/>
                </a:solidFill>
              </a:rPr>
              <a:t>of the boys, </a:t>
            </a:r>
          </a:p>
          <a:p>
            <a:pPr algn="ctr"/>
            <a:r>
              <a:rPr lang="en-US" sz="3200" b="1" dirty="0" smtClean="0">
                <a:solidFill>
                  <a:schemeClr val="bg1"/>
                </a:solidFill>
              </a:rPr>
              <a:t>and making </a:t>
            </a:r>
          </a:p>
          <a:p>
            <a:pPr algn="ctr"/>
            <a:r>
              <a:rPr lang="en-US" sz="3200" b="1" dirty="0" smtClean="0">
                <a:solidFill>
                  <a:schemeClr val="bg1"/>
                </a:solidFill>
              </a:rPr>
              <a:t>them run, </a:t>
            </a:r>
          </a:p>
          <a:p>
            <a:pPr algn="ctr"/>
            <a:r>
              <a:rPr lang="en-US" sz="3200" b="1" dirty="0" smtClean="0">
                <a:solidFill>
                  <a:schemeClr val="bg1"/>
                </a:solidFill>
              </a:rPr>
              <a:t>jump and </a:t>
            </a:r>
          </a:p>
          <a:p>
            <a:pPr algn="ctr"/>
            <a:r>
              <a:rPr lang="en-US" sz="3200" b="1" dirty="0" smtClean="0">
                <a:solidFill>
                  <a:schemeClr val="bg1"/>
                </a:solidFill>
              </a:rPr>
              <a:t>dance to</a:t>
            </a:r>
          </a:p>
          <a:p>
            <a:pPr algn="ctr"/>
            <a:r>
              <a:rPr lang="en-US" sz="3200" b="1" dirty="0" smtClean="0">
                <a:solidFill>
                  <a:schemeClr val="bg1"/>
                </a:solidFill>
              </a:rPr>
              <a:t> keep warm.</a:t>
            </a:r>
            <a:endParaRPr lang="en-US" sz="3200" b="1" dirty="0">
              <a:ln>
                <a:solidFill>
                  <a:schemeClr val="bg1"/>
                </a:solidFill>
              </a:ln>
              <a:solidFill>
                <a:schemeClr val="bg1"/>
              </a:solidFill>
              <a:effectLst/>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04" r="12069" b="8621"/>
          <a:stretch/>
        </p:blipFill>
        <p:spPr bwMode="auto">
          <a:xfrm>
            <a:off x="4191000" y="1081728"/>
            <a:ext cx="4495800" cy="44125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49161" y="228600"/>
            <a:ext cx="4419600" cy="6494085"/>
          </a:xfrm>
          <a:prstGeom prst="rect">
            <a:avLst/>
          </a:prstGeom>
          <a:noFill/>
        </p:spPr>
        <p:txBody>
          <a:bodyPr wrap="square" rtlCol="0">
            <a:spAutoFit/>
          </a:bodyPr>
          <a:lstStyle/>
          <a:p>
            <a:pPr algn="ctr"/>
            <a:r>
              <a:rPr lang="en-US" sz="3200" b="1" dirty="0" smtClean="0">
                <a:solidFill>
                  <a:schemeClr val="bg1"/>
                </a:solidFill>
              </a:rPr>
              <a:t>The children </a:t>
            </a:r>
          </a:p>
          <a:p>
            <a:pPr algn="ctr"/>
            <a:r>
              <a:rPr lang="en-US" sz="3200" b="1" dirty="0" smtClean="0">
                <a:solidFill>
                  <a:schemeClr val="bg1"/>
                </a:solidFill>
              </a:rPr>
              <a:t>were wild </a:t>
            </a:r>
          </a:p>
          <a:p>
            <a:pPr algn="ctr"/>
            <a:r>
              <a:rPr lang="en-US" sz="3200" b="1" dirty="0" smtClean="0">
                <a:solidFill>
                  <a:schemeClr val="bg1"/>
                </a:solidFill>
              </a:rPr>
              <a:t>with the excitement </a:t>
            </a:r>
          </a:p>
          <a:p>
            <a:pPr algn="ctr"/>
            <a:r>
              <a:rPr lang="en-US" sz="3200" b="1" dirty="0" smtClean="0">
                <a:solidFill>
                  <a:schemeClr val="bg1"/>
                </a:solidFill>
              </a:rPr>
              <a:t>and the joy </a:t>
            </a:r>
          </a:p>
          <a:p>
            <a:pPr algn="ctr"/>
            <a:r>
              <a:rPr lang="en-US" sz="3200" b="1" dirty="0" smtClean="0">
                <a:solidFill>
                  <a:schemeClr val="bg1"/>
                </a:solidFill>
              </a:rPr>
              <a:t>that was astir </a:t>
            </a:r>
          </a:p>
          <a:p>
            <a:pPr algn="ctr"/>
            <a:r>
              <a:rPr lang="en-US" sz="3200" b="1" dirty="0" smtClean="0">
                <a:solidFill>
                  <a:schemeClr val="bg1"/>
                </a:solidFill>
              </a:rPr>
              <a:t>at this time. </a:t>
            </a:r>
          </a:p>
          <a:p>
            <a:pPr algn="ctr"/>
            <a:r>
              <a:rPr lang="en-US" sz="3200" b="1" dirty="0" smtClean="0">
                <a:solidFill>
                  <a:schemeClr val="bg1"/>
                </a:solidFill>
              </a:rPr>
              <a:t>For there were </a:t>
            </a:r>
          </a:p>
          <a:p>
            <a:pPr algn="ctr"/>
            <a:r>
              <a:rPr lang="en-US" sz="3200" b="1" dirty="0" smtClean="0">
                <a:solidFill>
                  <a:schemeClr val="bg1"/>
                </a:solidFill>
              </a:rPr>
              <a:t>secrets in the</a:t>
            </a:r>
          </a:p>
          <a:p>
            <a:pPr algn="ctr"/>
            <a:r>
              <a:rPr lang="en-US" sz="3200" b="1" dirty="0" smtClean="0">
                <a:solidFill>
                  <a:schemeClr val="bg1"/>
                </a:solidFill>
              </a:rPr>
              <a:t> air. Every one </a:t>
            </a:r>
          </a:p>
          <a:p>
            <a:pPr algn="ctr"/>
            <a:r>
              <a:rPr lang="en-US" sz="3200" b="1" dirty="0" smtClean="0">
                <a:solidFill>
                  <a:schemeClr val="bg1"/>
                </a:solidFill>
              </a:rPr>
              <a:t>was busy </a:t>
            </a:r>
          </a:p>
          <a:p>
            <a:pPr algn="ctr"/>
            <a:r>
              <a:rPr lang="en-US" sz="3200" b="1" dirty="0" smtClean="0">
                <a:solidFill>
                  <a:schemeClr val="bg1"/>
                </a:solidFill>
              </a:rPr>
              <a:t>making gifts</a:t>
            </a:r>
          </a:p>
          <a:p>
            <a:pPr algn="ctr"/>
            <a:r>
              <a:rPr lang="en-US" sz="3200" b="1" dirty="0" smtClean="0">
                <a:solidFill>
                  <a:schemeClr val="bg1"/>
                </a:solidFill>
              </a:rPr>
              <a:t> for some </a:t>
            </a:r>
          </a:p>
          <a:p>
            <a:pPr algn="ctr"/>
            <a:r>
              <a:rPr lang="en-US" sz="3200" b="1" dirty="0" smtClean="0">
                <a:solidFill>
                  <a:schemeClr val="bg1"/>
                </a:solidFill>
              </a:rPr>
              <a:t>loved one.</a:t>
            </a:r>
            <a:endParaRPr lang="en-US" sz="3200" b="1" dirty="0">
              <a:ln>
                <a:solidFill>
                  <a:schemeClr val="bg1"/>
                </a:solidFill>
              </a:ln>
              <a:solidFill>
                <a:schemeClr val="bg1"/>
              </a:solidFill>
              <a:effectLst/>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828800"/>
            <a:ext cx="5334000" cy="4000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0" y="0"/>
            <a:ext cx="4419600" cy="6494085"/>
          </a:xfrm>
          <a:prstGeom prst="rect">
            <a:avLst/>
          </a:prstGeom>
          <a:noFill/>
        </p:spPr>
        <p:txBody>
          <a:bodyPr wrap="square" rtlCol="0">
            <a:spAutoFit/>
          </a:bodyPr>
          <a:lstStyle/>
          <a:p>
            <a:pPr algn="ctr"/>
            <a:r>
              <a:rPr lang="en-US" sz="3200" b="1" dirty="0" smtClean="0">
                <a:solidFill>
                  <a:schemeClr val="bg1"/>
                </a:solidFill>
              </a:rPr>
              <a:t>It was the </a:t>
            </a:r>
          </a:p>
          <a:p>
            <a:pPr algn="ctr"/>
            <a:r>
              <a:rPr lang="en-US" sz="3200" b="1" dirty="0" smtClean="0">
                <a:solidFill>
                  <a:schemeClr val="bg1"/>
                </a:solidFill>
              </a:rPr>
              <a:t>night before Christmas, the one great</a:t>
            </a:r>
          </a:p>
          <a:p>
            <a:pPr algn="ctr"/>
            <a:r>
              <a:rPr lang="en-US" sz="3200" b="1" dirty="0" smtClean="0">
                <a:solidFill>
                  <a:schemeClr val="bg1"/>
                </a:solidFill>
              </a:rPr>
              <a:t> birthday on </a:t>
            </a:r>
          </a:p>
          <a:p>
            <a:pPr algn="ctr"/>
            <a:r>
              <a:rPr lang="en-US" sz="3200" b="1" dirty="0" smtClean="0">
                <a:solidFill>
                  <a:schemeClr val="bg1"/>
                </a:solidFill>
              </a:rPr>
              <a:t>which the whole </a:t>
            </a:r>
          </a:p>
          <a:p>
            <a:pPr algn="ctr"/>
            <a:r>
              <a:rPr lang="en-US" sz="3200" b="1" dirty="0" smtClean="0">
                <a:solidFill>
                  <a:schemeClr val="bg1"/>
                </a:solidFill>
              </a:rPr>
              <a:t>world rejoiced. </a:t>
            </a:r>
          </a:p>
          <a:p>
            <a:pPr algn="ctr"/>
            <a:r>
              <a:rPr lang="en-US" sz="3200" b="1" dirty="0" smtClean="0">
                <a:solidFill>
                  <a:schemeClr val="bg1"/>
                </a:solidFill>
              </a:rPr>
              <a:t>The schoolmaster </a:t>
            </a:r>
          </a:p>
          <a:p>
            <a:pPr algn="ctr"/>
            <a:r>
              <a:rPr lang="en-US" sz="3200" b="1" dirty="0" smtClean="0">
                <a:solidFill>
                  <a:schemeClr val="bg1"/>
                </a:solidFill>
              </a:rPr>
              <a:t>and all of his </a:t>
            </a:r>
          </a:p>
          <a:p>
            <a:pPr algn="ctr"/>
            <a:r>
              <a:rPr lang="en-US" sz="3200" b="1" dirty="0" smtClean="0">
                <a:solidFill>
                  <a:schemeClr val="bg1"/>
                </a:solidFill>
              </a:rPr>
              <a:t>pupils started </a:t>
            </a:r>
          </a:p>
          <a:p>
            <a:pPr algn="ctr"/>
            <a:r>
              <a:rPr lang="en-US" sz="3200" b="1" dirty="0" smtClean="0">
                <a:solidFill>
                  <a:schemeClr val="bg1"/>
                </a:solidFill>
              </a:rPr>
              <a:t>for the midnight </a:t>
            </a:r>
          </a:p>
          <a:p>
            <a:pPr algn="ctr"/>
            <a:r>
              <a:rPr lang="en-US" sz="3200" b="1" dirty="0" smtClean="0">
                <a:solidFill>
                  <a:schemeClr val="bg1"/>
                </a:solidFill>
              </a:rPr>
              <a:t>worship and </a:t>
            </a:r>
          </a:p>
          <a:p>
            <a:pPr algn="ctr"/>
            <a:r>
              <a:rPr lang="en-US" sz="3200" b="1" dirty="0" smtClean="0">
                <a:solidFill>
                  <a:schemeClr val="bg1"/>
                </a:solidFill>
              </a:rPr>
              <a:t>prayer at the</a:t>
            </a:r>
          </a:p>
          <a:p>
            <a:pPr algn="ctr"/>
            <a:r>
              <a:rPr lang="en-US" sz="3200" b="1" dirty="0" smtClean="0">
                <a:solidFill>
                  <a:schemeClr val="bg1"/>
                </a:solidFill>
              </a:rPr>
              <a:t> church. </a:t>
            </a:r>
            <a:endParaRPr lang="en-US" sz="3200" b="1" dirty="0">
              <a:ln>
                <a:solidFill>
                  <a:schemeClr val="bg1"/>
                </a:solidFill>
              </a:ln>
              <a:solidFill>
                <a:schemeClr val="bg1"/>
              </a:solidFill>
              <a:effectLst/>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905000"/>
            <a:ext cx="5026159" cy="342855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1.pichost.me/640/10/1331909.jpg"/>
          <p:cNvPicPr>
            <a:picLocks noChangeAspect="1" noChangeArrowheads="1"/>
          </p:cNvPicPr>
          <p:nvPr/>
        </p:nvPicPr>
        <p:blipFill>
          <a:blip r:embed="rId2" cstate="print"/>
          <a:srcRect r="18324"/>
          <a:stretch>
            <a:fillRect/>
          </a:stretch>
        </p:blipFill>
        <p:spPr bwMode="auto">
          <a:xfrm>
            <a:off x="0" y="-139148"/>
            <a:ext cx="9144000" cy="6997148"/>
          </a:xfrm>
          <a:prstGeom prst="rect">
            <a:avLst/>
          </a:prstGeom>
          <a:noFill/>
        </p:spPr>
      </p:pic>
      <p:sp>
        <p:nvSpPr>
          <p:cNvPr id="5" name="TextBox 4"/>
          <p:cNvSpPr txBox="1"/>
          <p:nvPr/>
        </p:nvSpPr>
        <p:spPr>
          <a:xfrm>
            <a:off x="2362200" y="4240410"/>
            <a:ext cx="4419600" cy="2554545"/>
          </a:xfrm>
          <a:prstGeom prst="rect">
            <a:avLst/>
          </a:prstGeom>
          <a:noFill/>
        </p:spPr>
        <p:txBody>
          <a:bodyPr wrap="square" rtlCol="0">
            <a:spAutoFit/>
          </a:bodyPr>
          <a:lstStyle/>
          <a:p>
            <a:pPr algn="ctr"/>
            <a:r>
              <a:rPr lang="en-US" sz="3200" b="1" dirty="0" smtClean="0">
                <a:solidFill>
                  <a:schemeClr val="bg1"/>
                </a:solidFill>
              </a:rPr>
              <a:t>All of the boys were well clothed, with heavy coats, fur caps, thick mittens, and very heavy and warm shoes. </a:t>
            </a:r>
            <a:endParaRPr lang="en-US" sz="3200" b="1" dirty="0">
              <a:ln>
                <a:solidFill>
                  <a:schemeClr val="bg1"/>
                </a:solidFill>
              </a:ln>
              <a:solidFill>
                <a:schemeClr val="bg1"/>
              </a:solidFill>
              <a:effectLst/>
            </a:endParaRPr>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0"/>
            <a:ext cx="5562600" cy="4171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ATIONKEY" val="EHHDZV"/>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967</Words>
  <Application>Microsoft Office PowerPoint</Application>
  <PresentationFormat>On-screen Show (4:3)</PresentationFormat>
  <Paragraphs>138</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Diane Fenech</dc:creator>
  <cp:lastModifiedBy>Cathleen</cp:lastModifiedBy>
  <cp:revision>34</cp:revision>
  <dcterms:created xsi:type="dcterms:W3CDTF">2013-12-27T06:00:07Z</dcterms:created>
  <dcterms:modified xsi:type="dcterms:W3CDTF">2015-10-25T19:19:39Z</dcterms:modified>
</cp:coreProperties>
</file>