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66FF"/>
    <a:srgbClr val="0066FF"/>
    <a:srgbClr val="D7F0FF"/>
    <a:srgbClr val="EFF9FF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197" autoAdjust="0"/>
  </p:normalViewPr>
  <p:slideViewPr>
    <p:cSldViewPr>
      <p:cViewPr varScale="1">
        <p:scale>
          <a:sx n="119" d="100"/>
          <a:sy n="119" d="100"/>
        </p:scale>
        <p:origin x="19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F1BCD-2C9D-4C29-8F5F-796A46165B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C6213-687F-41A2-B2AF-3D43A8C0AA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A1B1-83EC-48EB-BC4C-8D7074A4A5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3694-6F84-40BE-851B-DC81AD0A5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65B11-869C-4D4C-A40E-488A87ED91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D61D-3614-4451-B5D3-F0B047E442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9A7A-DA27-4AD7-9B87-906A713D32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B4AEF-F828-4962-A847-9E0421D5F8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6021C-2B28-4CFF-B296-22245B752F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43D4C-38AF-4D32-82F6-37F7BA896A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72B51-BD5B-442E-B74B-736ECC5730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1FCF656-90A2-48D4-9C7F-A8B4C5F22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/Documents%20and%20Settings/schools_home/Local%20Settings/Temporary%20Internet%20Files/Content.IE5/QE0TW9MY/MS910219217%5b1%5d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2.gif"/><Relationship Id="rId18" Type="http://schemas.openxmlformats.org/officeDocument/2006/relationships/image" Target="../media/image40.gif"/><Relationship Id="rId3" Type="http://schemas.openxmlformats.org/officeDocument/2006/relationships/image" Target="../media/image9.wmf"/><Relationship Id="rId21" Type="http://schemas.openxmlformats.org/officeDocument/2006/relationships/image" Target="../media/image43.gif"/><Relationship Id="rId7" Type="http://schemas.openxmlformats.org/officeDocument/2006/relationships/image" Target="../media/image15.png"/><Relationship Id="rId12" Type="http://schemas.openxmlformats.org/officeDocument/2006/relationships/image" Target="../media/image21.gif"/><Relationship Id="rId17" Type="http://schemas.openxmlformats.org/officeDocument/2006/relationships/image" Target="../media/image17.png"/><Relationship Id="rId25" Type="http://schemas.openxmlformats.org/officeDocument/2006/relationships/image" Target="../media/image44.gif"/><Relationship Id="rId2" Type="http://schemas.openxmlformats.org/officeDocument/2006/relationships/image" Target="../media/image8.jpeg"/><Relationship Id="rId16" Type="http://schemas.openxmlformats.org/officeDocument/2006/relationships/image" Target="../media/image39.gif"/><Relationship Id="rId20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11" Type="http://schemas.openxmlformats.org/officeDocument/2006/relationships/image" Target="../media/image20.gif"/><Relationship Id="rId24" Type="http://schemas.openxmlformats.org/officeDocument/2006/relationships/image" Target="../media/image34.gif"/><Relationship Id="rId5" Type="http://schemas.openxmlformats.org/officeDocument/2006/relationships/image" Target="../media/image13.png"/><Relationship Id="rId15" Type="http://schemas.openxmlformats.org/officeDocument/2006/relationships/image" Target="../media/image38.gif"/><Relationship Id="rId23" Type="http://schemas.openxmlformats.org/officeDocument/2006/relationships/image" Target="../media/image12.png"/><Relationship Id="rId10" Type="http://schemas.openxmlformats.org/officeDocument/2006/relationships/image" Target="../media/image19.gif"/><Relationship Id="rId19" Type="http://schemas.openxmlformats.org/officeDocument/2006/relationships/image" Target="../media/image41.gif"/><Relationship Id="rId4" Type="http://schemas.openxmlformats.org/officeDocument/2006/relationships/image" Target="../media/image10.png"/><Relationship Id="rId9" Type="http://schemas.openxmlformats.org/officeDocument/2006/relationships/image" Target="../media/image18.gif"/><Relationship Id="rId14" Type="http://schemas.openxmlformats.org/officeDocument/2006/relationships/image" Target="../media/image37.gif"/><Relationship Id="rId2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9.gif"/><Relationship Id="rId18" Type="http://schemas.openxmlformats.org/officeDocument/2006/relationships/image" Target="../media/image17.png"/><Relationship Id="rId26" Type="http://schemas.openxmlformats.org/officeDocument/2006/relationships/image" Target="../media/image12.png"/><Relationship Id="rId3" Type="http://schemas.openxmlformats.org/officeDocument/2006/relationships/image" Target="../media/image10.png"/><Relationship Id="rId21" Type="http://schemas.openxmlformats.org/officeDocument/2006/relationships/image" Target="../media/image42.gif"/><Relationship Id="rId7" Type="http://schemas.openxmlformats.org/officeDocument/2006/relationships/image" Target="../media/image45.wmf"/><Relationship Id="rId12" Type="http://schemas.openxmlformats.org/officeDocument/2006/relationships/image" Target="../media/image18.gif"/><Relationship Id="rId17" Type="http://schemas.openxmlformats.org/officeDocument/2006/relationships/image" Target="../media/image39.gif"/><Relationship Id="rId25" Type="http://schemas.openxmlformats.org/officeDocument/2006/relationships/image" Target="../media/image11.png"/><Relationship Id="rId2" Type="http://schemas.openxmlformats.org/officeDocument/2006/relationships/image" Target="../media/image8.jpeg"/><Relationship Id="rId16" Type="http://schemas.openxmlformats.org/officeDocument/2006/relationships/image" Target="../media/image22.gif"/><Relationship Id="rId20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11" Type="http://schemas.openxmlformats.org/officeDocument/2006/relationships/image" Target="../media/image16.gif"/><Relationship Id="rId24" Type="http://schemas.openxmlformats.org/officeDocument/2006/relationships/image" Target="../media/image46.gif"/><Relationship Id="rId5" Type="http://schemas.openxmlformats.org/officeDocument/2006/relationships/image" Target="../media/image43.gif"/><Relationship Id="rId15" Type="http://schemas.openxmlformats.org/officeDocument/2006/relationships/image" Target="../media/image21.gif"/><Relationship Id="rId23" Type="http://schemas.openxmlformats.org/officeDocument/2006/relationships/image" Target="../media/image44.gif"/><Relationship Id="rId10" Type="http://schemas.openxmlformats.org/officeDocument/2006/relationships/image" Target="../media/image15.png"/><Relationship Id="rId19" Type="http://schemas.openxmlformats.org/officeDocument/2006/relationships/image" Target="../media/image40.gif"/><Relationship Id="rId4" Type="http://schemas.openxmlformats.org/officeDocument/2006/relationships/image" Target="../media/image38.gif"/><Relationship Id="rId9" Type="http://schemas.openxmlformats.org/officeDocument/2006/relationships/image" Target="../media/image13.png"/><Relationship Id="rId14" Type="http://schemas.openxmlformats.org/officeDocument/2006/relationships/image" Target="../media/image20.gif"/><Relationship Id="rId22" Type="http://schemas.openxmlformats.org/officeDocument/2006/relationships/image" Target="../media/image34.gif"/><Relationship Id="rId27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gif"/><Relationship Id="rId18" Type="http://schemas.openxmlformats.org/officeDocument/2006/relationships/image" Target="../media/image17.png"/><Relationship Id="rId26" Type="http://schemas.openxmlformats.org/officeDocument/2006/relationships/image" Target="../media/image37.gif"/><Relationship Id="rId3" Type="http://schemas.openxmlformats.org/officeDocument/2006/relationships/image" Target="../media/image14.wmf"/><Relationship Id="rId21" Type="http://schemas.openxmlformats.org/officeDocument/2006/relationships/image" Target="../media/image42.gif"/><Relationship Id="rId7" Type="http://schemas.openxmlformats.org/officeDocument/2006/relationships/image" Target="../media/image10.png"/><Relationship Id="rId12" Type="http://schemas.openxmlformats.org/officeDocument/2006/relationships/image" Target="../media/image19.gif"/><Relationship Id="rId17" Type="http://schemas.openxmlformats.org/officeDocument/2006/relationships/image" Target="../media/image38.gif"/><Relationship Id="rId25" Type="http://schemas.openxmlformats.org/officeDocument/2006/relationships/image" Target="../media/image46.gif"/><Relationship Id="rId2" Type="http://schemas.openxmlformats.org/officeDocument/2006/relationships/image" Target="../media/image8.jpeg"/><Relationship Id="rId16" Type="http://schemas.openxmlformats.org/officeDocument/2006/relationships/hyperlink" Target="http://www.animationfactory.com/" TargetMode="External"/><Relationship Id="rId20" Type="http://schemas.openxmlformats.org/officeDocument/2006/relationships/image" Target="../media/image41.gif"/><Relationship Id="rId29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image" Target="../media/image18.gif"/><Relationship Id="rId24" Type="http://schemas.openxmlformats.org/officeDocument/2006/relationships/image" Target="../media/image44.gif"/><Relationship Id="rId5" Type="http://schemas.openxmlformats.org/officeDocument/2006/relationships/image" Target="../media/image45.wmf"/><Relationship Id="rId15" Type="http://schemas.openxmlformats.org/officeDocument/2006/relationships/image" Target="../media/image22.gif"/><Relationship Id="rId23" Type="http://schemas.openxmlformats.org/officeDocument/2006/relationships/image" Target="../media/image34.gif"/><Relationship Id="rId28" Type="http://schemas.openxmlformats.org/officeDocument/2006/relationships/image" Target="../media/image12.png"/><Relationship Id="rId10" Type="http://schemas.openxmlformats.org/officeDocument/2006/relationships/image" Target="../media/image16.gif"/><Relationship Id="rId19" Type="http://schemas.openxmlformats.org/officeDocument/2006/relationships/image" Target="../media/image40.gif"/><Relationship Id="rId4" Type="http://schemas.openxmlformats.org/officeDocument/2006/relationships/image" Target="../media/image39.gif"/><Relationship Id="rId9" Type="http://schemas.openxmlformats.org/officeDocument/2006/relationships/image" Target="../media/image15.png"/><Relationship Id="rId14" Type="http://schemas.openxmlformats.org/officeDocument/2006/relationships/image" Target="../media/image21.gif"/><Relationship Id="rId22" Type="http://schemas.openxmlformats.org/officeDocument/2006/relationships/image" Target="../media/image43.gif"/><Relationship Id="rId27" Type="http://schemas.openxmlformats.org/officeDocument/2006/relationships/image" Target="../media/image11.png"/><Relationship Id="rId30" Type="http://schemas.openxmlformats.org/officeDocument/2006/relationships/hyperlink" Target="http://www.communication4all.co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gif"/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image" Target="../media/image8.jpeg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gif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blue_green_earth_l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844675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2627313" y="1125538"/>
            <a:ext cx="4032250" cy="28082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Fil-bidu</a:t>
            </a: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2700338" y="5013325"/>
            <a:ext cx="3816350" cy="936625"/>
            <a:chOff x="1701" y="3158"/>
            <a:chExt cx="2404" cy="590"/>
          </a:xfrm>
        </p:grpSpPr>
        <p:sp>
          <p:nvSpPr>
            <p:cNvPr id="13318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701" y="3158"/>
              <a:ext cx="2404" cy="5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Comic Sans MS"/>
                </a:rPr>
                <a:t>L-istorja tal-holqien</a:t>
              </a:r>
            </a:p>
          </p:txBody>
        </p:sp>
        <p:sp>
          <p:nvSpPr>
            <p:cNvPr id="1331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243" y="3204"/>
              <a:ext cx="136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Comic Sans MS"/>
                </a:rPr>
                <a:t>-</a:t>
              </a:r>
            </a:p>
          </p:txBody>
        </p:sp>
      </p:grpSp>
      <p:pic>
        <p:nvPicPr>
          <p:cNvPr id="13322" name="MS910219217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blue%20sky%20sailboat"/>
          <p:cNvPicPr>
            <a:picLocks noChangeAspect="1" noChangeArrowheads="1"/>
          </p:cNvPicPr>
          <p:nvPr/>
        </p:nvPicPr>
        <p:blipFill>
          <a:blip r:embed="rId2"/>
          <a:srcRect b="260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9750" y="0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EFF9FF"/>
                </a:solidFill>
              </a:rPr>
              <a:t>…</a:t>
            </a:r>
            <a:r>
              <a:rPr lang="mt-MT" sz="3600">
                <a:solidFill>
                  <a:srgbClr val="EFF9FF"/>
                </a:solidFill>
              </a:rPr>
              <a:t>u l-għasafar itiru fis-sema</a:t>
            </a:r>
            <a:r>
              <a:rPr lang="en-GB" sz="3600">
                <a:solidFill>
                  <a:srgbClr val="EFF9FF"/>
                </a:solidFill>
              </a:rPr>
              <a:t>.</a:t>
            </a:r>
          </a:p>
        </p:txBody>
      </p:sp>
      <p:pic>
        <p:nvPicPr>
          <p:cNvPr id="11270" name="Picture 6" descr="red_parrot_flying_md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38250" y="1700213"/>
            <a:ext cx="1238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hummingbirds_hovering_md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01332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mallard_flock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0" y="2781300"/>
            <a:ext cx="4103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geese_flying_in_a_v_formation_h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187450" y="68580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49688 0.00417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2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1.58264 0.00185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00" y="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1.03038 -1.38357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00" y="-6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21645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44575" y="-1108075"/>
            <a:ext cx="34829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21645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03250"/>
            <a:ext cx="34829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205302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9938" y="1196975"/>
            <a:ext cx="40465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illustr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1557338"/>
            <a:ext cx="40703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 descr="220113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-315913"/>
            <a:ext cx="2630487" cy="38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0" descr="3267518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6188" y="4076700"/>
            <a:ext cx="952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1" descr="3267518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91500" y="4149725"/>
            <a:ext cx="952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3" descr="3263538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479742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4" descr="3263335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4663" y="4724400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5" descr="3263320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63938" y="60229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6" descr="3263304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67175" y="6310313"/>
            <a:ext cx="5476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7" descr="3262351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00563" y="6051550"/>
            <a:ext cx="8064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203575" y="0"/>
            <a:ext cx="51847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chemeClr val="accent2"/>
                </a:solidFill>
              </a:rPr>
              <a:t>Fis-sitt ġurnata Alla ħalaq l-annimali      </a:t>
            </a:r>
            <a:r>
              <a:rPr lang="en-GB" sz="3600">
                <a:solidFill>
                  <a:schemeClr val="accent2"/>
                </a:solidFill>
              </a:rPr>
              <a:t>  </a:t>
            </a:r>
            <a:r>
              <a:rPr lang="mt-MT" sz="3600">
                <a:solidFill>
                  <a:schemeClr val="accent2"/>
                </a:solidFill>
              </a:rPr>
              <a:t>tal-art</a:t>
            </a:r>
            <a:r>
              <a:rPr lang="en-GB" sz="360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3332" name="Picture 20" descr="bengal_tiger_looking_lg_clr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31913" y="3689350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 descr="chameleon_tongue_lg_clr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1188" y="76517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4" descr="elephant_ear_twitch_lg_clr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00563" y="2616200"/>
            <a:ext cx="41751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5" descr="2080334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11863" y="4868863"/>
            <a:ext cx="40036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500563" y="4941888"/>
            <a:ext cx="4537075" cy="1797050"/>
          </a:xfrm>
          <a:prstGeom prst="rect">
            <a:avLst/>
          </a:prstGeom>
          <a:solidFill>
            <a:srgbClr val="EFF9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chemeClr val="accent2"/>
                </a:solidFill>
              </a:rPr>
              <a:t>Imbagħad Alla għamel xi ħaġa speċjali</a:t>
            </a:r>
            <a:r>
              <a:rPr lang="en-GB" sz="3600">
                <a:solidFill>
                  <a:schemeClr val="accent2"/>
                </a:solidFill>
              </a:rPr>
              <a:t>!</a:t>
            </a:r>
          </a:p>
        </p:txBody>
      </p:sp>
      <p:pic>
        <p:nvPicPr>
          <p:cNvPr id="13339" name="Picture 27" descr="32531289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16013" y="1916113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32600884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924300" y="55165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dragonflies_flying_lg_clr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227763" y="1341438"/>
            <a:ext cx="107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horse_and_foal_lg_cl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1989138"/>
            <a:ext cx="2763838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31" descr="2217465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-468313" y="3717925"/>
            <a:ext cx="2419351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32" descr="2201133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39750" y="4365625"/>
            <a:ext cx="32416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34" descr="hummingbirds_hovering_md_clr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243888" y="21336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35" descr="boa_snake_flick_tongue_lg_clr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356100" y="299720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/>
      <p:bldP spid="133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216455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44575" y="-1108075"/>
            <a:ext cx="34829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216455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03250"/>
            <a:ext cx="34829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7" descr="chameleon_tongue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76517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4" descr="horse_and_foal_l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89138"/>
            <a:ext cx="2763838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illustr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1557338"/>
            <a:ext cx="40703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6" name="Pictur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2852738"/>
            <a:ext cx="13430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Gras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5" descr="205302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19938" y="1196975"/>
            <a:ext cx="40465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7" descr="220113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4388" y="-315913"/>
            <a:ext cx="2630487" cy="38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8" descr="3267518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6188" y="4076700"/>
            <a:ext cx="952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9" descr="3267518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91500" y="4149725"/>
            <a:ext cx="952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0" descr="32635380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32363" y="479742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1" descr="32633359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4663" y="4724400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2" descr="3263320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63938" y="60229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3" descr="32633042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67175" y="6310313"/>
            <a:ext cx="5476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4" descr="3262351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00563" y="6051550"/>
            <a:ext cx="8064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44450"/>
            <a:ext cx="41767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chemeClr val="accent2"/>
                </a:solidFill>
              </a:rPr>
              <a:t>Mit-trab tal-art, Alla ħalaq l-isbaħ kreatur</a:t>
            </a:r>
            <a:r>
              <a:rPr lang="en-GB" sz="3600">
                <a:solidFill>
                  <a:schemeClr val="accent2"/>
                </a:solidFill>
              </a:rPr>
              <a:t>i</a:t>
            </a:r>
            <a:r>
              <a:rPr lang="mt-MT" sz="3600">
                <a:solidFill>
                  <a:schemeClr val="accent2"/>
                </a:solidFill>
              </a:rPr>
              <a:t> tad-dinja</a:t>
            </a:r>
            <a:r>
              <a:rPr lang="en-GB" sz="360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24595" name="Picture 18" descr="elephant_ear_twitch_lg_clr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00563" y="2852738"/>
            <a:ext cx="388778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19" descr="2080334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11863" y="4868863"/>
            <a:ext cx="40036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572000" y="5160963"/>
            <a:ext cx="4716463" cy="1797050"/>
          </a:xfrm>
          <a:prstGeom prst="rect">
            <a:avLst/>
          </a:prstGeom>
          <a:solidFill>
            <a:srgbClr val="EFF9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chemeClr val="accent2"/>
                </a:solidFill>
              </a:rPr>
              <a:t>Alla ħalaq l-ewwel bnedm</a:t>
            </a:r>
            <a:r>
              <a:rPr lang="en-GB" sz="3600">
                <a:solidFill>
                  <a:schemeClr val="accent2"/>
                </a:solidFill>
              </a:rPr>
              <a:t>in</a:t>
            </a:r>
            <a:r>
              <a:rPr lang="mt-MT" sz="3600">
                <a:solidFill>
                  <a:schemeClr val="accent2"/>
                </a:solidFill>
              </a:rPr>
              <a:t> u semmih</a:t>
            </a:r>
            <a:r>
              <a:rPr lang="en-GB" sz="3600">
                <a:solidFill>
                  <a:schemeClr val="accent2"/>
                </a:solidFill>
              </a:rPr>
              <a:t>om</a:t>
            </a:r>
            <a:r>
              <a:rPr lang="mt-MT" sz="3600">
                <a:solidFill>
                  <a:schemeClr val="accent2"/>
                </a:solidFill>
              </a:rPr>
              <a:t> </a:t>
            </a:r>
            <a:r>
              <a:rPr lang="en-GB" sz="3600">
                <a:solidFill>
                  <a:schemeClr val="accent2"/>
                </a:solidFill>
              </a:rPr>
              <a:t>Ada</a:t>
            </a:r>
            <a:r>
              <a:rPr lang="mt-MT" sz="3600">
                <a:solidFill>
                  <a:schemeClr val="accent2"/>
                </a:solidFill>
              </a:rPr>
              <a:t>m</a:t>
            </a:r>
            <a:r>
              <a:rPr lang="en-GB" sz="3600">
                <a:solidFill>
                  <a:schemeClr val="accent2"/>
                </a:solidFill>
              </a:rPr>
              <a:t> u Eva.</a:t>
            </a:r>
          </a:p>
        </p:txBody>
      </p:sp>
      <p:pic>
        <p:nvPicPr>
          <p:cNvPr id="24598" name="Picture 21" descr="32531289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16013" y="1916113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22" descr="32600884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779838" y="55165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23" descr="dragonflies_flying_lg_cl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300788" y="1557338"/>
            <a:ext cx="107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27" descr="hummingbirds_hovering_md_clr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243888" y="21336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28" descr="boa_snake_flick_tongue_lg_clr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356100" y="299720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adam_looking_bashful_hg_clr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908175" y="2492375"/>
            <a:ext cx="2971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4" name="Picture 32" descr="2217465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-468313" y="3717925"/>
            <a:ext cx="2419351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5" name="Picture 33" descr="22011332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39750" y="4365625"/>
            <a:ext cx="32416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0" descr="bengal_tiger_looking_lg_clr"/>
          <p:cNvPicPr>
            <a:picLocks noChangeAspect="1" noChangeArrowheads="1" noCrop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116013" y="3689350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  <p:bldP spid="143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lue_green_earth_l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844675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835150" y="620713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rgbClr val="EFF9FF"/>
                </a:solidFill>
              </a:rPr>
              <a:t>L-għada kien s-seba’ jum</a:t>
            </a:r>
            <a:r>
              <a:rPr lang="en-GB" sz="3600">
                <a:solidFill>
                  <a:srgbClr val="EFF9FF"/>
                </a:solidFill>
              </a:rPr>
              <a:t>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051050" y="5373688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rgbClr val="EFF9FF"/>
                </a:solidFill>
              </a:rPr>
              <a:t>U Alla qagħad jistrieħ</a:t>
            </a:r>
            <a:r>
              <a:rPr lang="en-GB" sz="3600">
                <a:solidFill>
                  <a:srgbClr val="EFF9FF"/>
                </a:solidFill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557338"/>
            <a:ext cx="40703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7" descr="elephant_ear_twitch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852738"/>
            <a:ext cx="388778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2781300"/>
            <a:ext cx="13128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Gra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 descr="216455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44575" y="-1108075"/>
            <a:ext cx="34829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216455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603250"/>
            <a:ext cx="34829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5" descr="205302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9938" y="1196975"/>
            <a:ext cx="40465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7" descr="220113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388" y="-315913"/>
            <a:ext cx="2630487" cy="38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8" descr="3267518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96188" y="4076700"/>
            <a:ext cx="952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9" descr="3267518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91500" y="4149725"/>
            <a:ext cx="952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0" descr="3263538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32363" y="479742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1" descr="32633359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4663" y="4724400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2" descr="3263320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63938" y="60229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3" descr="3263304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67175" y="6310313"/>
            <a:ext cx="5476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4" descr="32623515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00563" y="6051550"/>
            <a:ext cx="8064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1" name="Text Box 15"/>
          <p:cNvSpPr txBox="1">
            <a:spLocks noChangeArrowheads="1"/>
          </p:cNvSpPr>
          <p:nvPr/>
        </p:nvSpPr>
        <p:spPr bwMode="auto">
          <a:xfrm>
            <a:off x="2268538" y="1341438"/>
            <a:ext cx="5111750" cy="1216025"/>
          </a:xfrm>
          <a:prstGeom prst="rect">
            <a:avLst/>
          </a:prstGeom>
          <a:solidFill>
            <a:srgbClr val="EFF9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</a:rPr>
              <a:t>Animations available from </a:t>
            </a:r>
            <a:r>
              <a:rPr lang="en-GB" sz="2000">
                <a:solidFill>
                  <a:schemeClr val="accent2"/>
                </a:solidFill>
                <a:hlinkClick r:id="rId16"/>
              </a:rPr>
              <a:t>www.animationfactory.com</a:t>
            </a:r>
            <a:r>
              <a:rPr lang="en-GB" sz="2000">
                <a:solidFill>
                  <a:schemeClr val="accent2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</a:rPr>
              <a:t>Presentation by Bev Evans, 2008</a:t>
            </a:r>
          </a:p>
        </p:txBody>
      </p:sp>
      <p:pic>
        <p:nvPicPr>
          <p:cNvPr id="26642" name="Picture 16" descr="chameleon_tongue_lg_clr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1188" y="76517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8" descr="2080334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11863" y="4868863"/>
            <a:ext cx="40036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0" descr="32531289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16013" y="1916113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21" descr="32600884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924300" y="55165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Picture 22" descr="dragonflies_flying_lg_cl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588125" y="1484313"/>
            <a:ext cx="107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Picture 23" descr="horse_and_foal_lg_clr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1989138"/>
            <a:ext cx="2763838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Picture 24" descr="hummingbirds_hovering_md_clr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243888" y="21336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Picture 25" descr="boa_snake_flick_tongue_lg_clr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356100" y="299720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Picture 26" descr="adam_looking_bashful_hg_clr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979613" y="2636838"/>
            <a:ext cx="2971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Picture 27" descr="bengal_tiger_looking_lg_clr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258888" y="3689350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28" descr="22174652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-468313" y="3717925"/>
            <a:ext cx="2419351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Picture 29" descr="22011332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39750" y="4365625"/>
            <a:ext cx="32416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30" descr="Image3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885113" y="5757863"/>
            <a:ext cx="10350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2195513" y="6237288"/>
            <a:ext cx="5111750" cy="434975"/>
          </a:xfrm>
          <a:prstGeom prst="rect">
            <a:avLst/>
          </a:prstGeom>
          <a:solidFill>
            <a:srgbClr val="EFF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hlinkClick r:id="rId30"/>
              </a:rPr>
              <a:t>www.communication4all.co.uk</a:t>
            </a:r>
            <a:r>
              <a:rPr lang="en-GB" sz="20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neptune_rotating_l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700213"/>
            <a:ext cx="3386138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27088" y="188913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EFF9FF"/>
                </a:solidFill>
              </a:rPr>
              <a:t>Fil-bidu d-dinja kienet vojta.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27088" y="5300663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EFF9FF"/>
                </a:solidFill>
              </a:rPr>
              <a:t>Kien hemm dlam kul</a:t>
            </a:r>
            <a:r>
              <a:rPr lang="mt-MT" sz="3600">
                <a:solidFill>
                  <a:srgbClr val="EFF9FF"/>
                </a:solidFill>
              </a:rPr>
              <a:t>l</a:t>
            </a:r>
            <a:r>
              <a:rPr lang="en-GB" sz="3600">
                <a:solidFill>
                  <a:srgbClr val="EFF9FF"/>
                </a:solidFill>
              </a:rPr>
              <a:t>imkien.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55650" y="6092825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EFF9FF"/>
                </a:solidFill>
              </a:rPr>
              <a:t>Imma Alla kellu pjan.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  <p:bldP spid="30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00113" y="0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EFF9FF"/>
                </a:solidFill>
              </a:rPr>
              <a:t>Alla g</a:t>
            </a:r>
            <a:r>
              <a:rPr lang="mt-MT" sz="3600">
                <a:solidFill>
                  <a:srgbClr val="EFF9FF"/>
                </a:solidFill>
              </a:rPr>
              <a:t>ħamel id-dawl u d-dlam</a:t>
            </a:r>
            <a:r>
              <a:rPr lang="en-GB" sz="3600">
                <a:solidFill>
                  <a:srgbClr val="EFF9FF"/>
                </a:solidFill>
              </a:rPr>
              <a:t>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0113" y="5938838"/>
            <a:ext cx="7489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>
                <a:solidFill>
                  <a:srgbClr val="EFF9FF"/>
                </a:solidFill>
              </a:rPr>
              <a:t>Alla qal</a:t>
            </a:r>
            <a:r>
              <a:rPr lang="en-GB">
                <a:solidFill>
                  <a:srgbClr val="EFF9FF"/>
                </a:solidFill>
              </a:rPr>
              <a:t>," </a:t>
            </a:r>
            <a:r>
              <a:rPr lang="mt-MT">
                <a:solidFill>
                  <a:srgbClr val="EFF9FF"/>
                </a:solidFill>
              </a:rPr>
              <a:t>Ħa jkun hemm id-dawl</a:t>
            </a:r>
            <a:r>
              <a:rPr lang="en-GB">
                <a:solidFill>
                  <a:srgbClr val="EFF9FF"/>
                </a:solidFill>
              </a:rPr>
              <a:t>!” </a:t>
            </a:r>
            <a:r>
              <a:rPr lang="mt-MT">
                <a:solidFill>
                  <a:srgbClr val="EFF9FF"/>
                </a:solidFill>
              </a:rPr>
              <a:t>u kien hemm id-dawl</a:t>
            </a:r>
            <a:r>
              <a:rPr lang="en-GB">
                <a:solidFill>
                  <a:srgbClr val="EFF9FF"/>
                </a:solidFill>
              </a:rPr>
              <a:t>.</a:t>
            </a:r>
          </a:p>
        </p:txBody>
      </p:sp>
      <p:pic>
        <p:nvPicPr>
          <p:cNvPr id="4104" name="Picture 8" descr="happy_sun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71438"/>
            <a:ext cx="67691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neptune_rotating_l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700213"/>
            <a:ext cx="3386138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3357563"/>
            <a:ext cx="9144000" cy="35004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00113" y="1700213"/>
            <a:ext cx="7489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rgbClr val="EFF9FF"/>
                </a:solidFill>
              </a:rPr>
              <a:t>Alla qal li d-dawl se jkun</a:t>
            </a:r>
            <a:r>
              <a:rPr lang="en-GB" sz="3600">
                <a:solidFill>
                  <a:srgbClr val="EFF9FF"/>
                </a:solidFill>
              </a:rPr>
              <a:t> ‘</a:t>
            </a:r>
            <a:r>
              <a:rPr lang="mt-MT" sz="3600">
                <a:solidFill>
                  <a:srgbClr val="EFF9FF"/>
                </a:solidFill>
              </a:rPr>
              <a:t>filgħodu</a:t>
            </a:r>
            <a:r>
              <a:rPr lang="en-GB" sz="3600">
                <a:solidFill>
                  <a:srgbClr val="EFF9FF"/>
                </a:solidFill>
              </a:rPr>
              <a:t>’…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00113" y="3716338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EFF9FF"/>
                </a:solidFill>
              </a:rPr>
              <a:t>…</a:t>
            </a:r>
            <a:r>
              <a:rPr lang="mt-MT" sz="3600">
                <a:solidFill>
                  <a:srgbClr val="EFF9FF"/>
                </a:solidFill>
              </a:rPr>
              <a:t>u d-dlam se jkun</a:t>
            </a:r>
            <a:r>
              <a:rPr lang="en-GB" sz="3600">
                <a:solidFill>
                  <a:srgbClr val="EFF9FF"/>
                </a:solidFill>
              </a:rPr>
              <a:t> ‘</a:t>
            </a:r>
            <a:r>
              <a:rPr lang="mt-MT" sz="3600">
                <a:solidFill>
                  <a:srgbClr val="EFF9FF"/>
                </a:solidFill>
              </a:rPr>
              <a:t>filgħaxija</a:t>
            </a:r>
            <a:r>
              <a:rPr lang="en-GB" sz="3600">
                <a:solidFill>
                  <a:srgbClr val="EFF9FF"/>
                </a:solidFill>
              </a:rPr>
              <a:t>’.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27088" y="5805488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rgbClr val="EFF9FF"/>
                </a:solidFill>
              </a:rPr>
              <a:t>U għaddiet l-ewwel ġurnata</a:t>
            </a:r>
            <a:r>
              <a:rPr lang="en-GB" sz="3600">
                <a:solidFill>
                  <a:srgbClr val="EFF9FF"/>
                </a:solidFill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3500438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00113" y="3716338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rgbClr val="EFF9FF"/>
                </a:solidFill>
              </a:rPr>
              <a:t>Imbagħad Alla ħalaq l-ilma</a:t>
            </a:r>
            <a:r>
              <a:rPr lang="en-GB" sz="3600">
                <a:solidFill>
                  <a:srgbClr val="EFF9FF"/>
                </a:solidFill>
              </a:rPr>
              <a:t>.</a:t>
            </a:r>
          </a:p>
        </p:txBody>
      </p:sp>
      <p:pic>
        <p:nvPicPr>
          <p:cNvPr id="6150" name="Picture 6" descr="cloud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00113" y="2205038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rgbClr val="EFF9FF"/>
                </a:solidFill>
              </a:rPr>
              <a:t>U qasmu bejn il-baħar u s-sħab</a:t>
            </a:r>
            <a:r>
              <a:rPr lang="en-GB" sz="3600">
                <a:solidFill>
                  <a:srgbClr val="EFF9FF"/>
                </a:solidFill>
              </a:rPr>
              <a:t>.</a:t>
            </a:r>
          </a:p>
        </p:txBody>
      </p:sp>
      <p:pic>
        <p:nvPicPr>
          <p:cNvPr id="6152" name="Picture 8" descr="Layers%20of%20Blue%20Ocean,%20Hawaii"/>
          <p:cNvPicPr>
            <a:picLocks noChangeAspect="1" noChangeArrowheads="1"/>
          </p:cNvPicPr>
          <p:nvPr/>
        </p:nvPicPr>
        <p:blipFill>
          <a:blip r:embed="rId3"/>
          <a:srcRect t="37863"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71550" y="3933825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rgbClr val="EFF9FF"/>
                </a:solidFill>
              </a:rPr>
              <a:t>Bejniethom għamel</a:t>
            </a:r>
            <a:r>
              <a:rPr lang="en-GB" sz="3600">
                <a:solidFill>
                  <a:srgbClr val="EFF9FF"/>
                </a:solidFill>
              </a:rPr>
              <a:t> </a:t>
            </a:r>
            <a:r>
              <a:rPr lang="mt-MT" sz="3600">
                <a:solidFill>
                  <a:srgbClr val="EFF9FF"/>
                </a:solidFill>
              </a:rPr>
              <a:t>ukoll </a:t>
            </a:r>
            <a:r>
              <a:rPr lang="en-GB" sz="3600">
                <a:solidFill>
                  <a:srgbClr val="EFF9FF"/>
                </a:solidFill>
              </a:rPr>
              <a:t>‘</a:t>
            </a:r>
            <a:r>
              <a:rPr lang="mt-MT" sz="3600">
                <a:solidFill>
                  <a:srgbClr val="EFF9FF"/>
                </a:solidFill>
              </a:rPr>
              <a:t>is-sema</a:t>
            </a:r>
            <a:r>
              <a:rPr lang="en-GB" sz="3600">
                <a:solidFill>
                  <a:srgbClr val="EFF9FF"/>
                </a:solidFill>
              </a:rPr>
              <a:t>’.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4213" y="5229225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rgbClr val="EFF9FF"/>
                </a:solidFill>
              </a:rPr>
              <a:t>U għaddiet it-tieni ġurnata</a:t>
            </a:r>
            <a:r>
              <a:rPr lang="en-GB" sz="3600">
                <a:solidFill>
                  <a:srgbClr val="EFF9FF"/>
                </a:solidFill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/>
      <p:bldP spid="6149" grpId="1"/>
      <p:bldP spid="6151" grpId="0"/>
      <p:bldP spid="6153" grpId="0"/>
      <p:bldP spid="6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20556869"/>
          <p:cNvPicPr>
            <a:picLocks noChangeAspect="1" noChangeArrowheads="1"/>
          </p:cNvPicPr>
          <p:nvPr/>
        </p:nvPicPr>
        <p:blipFill>
          <a:blip r:embed="rId2"/>
          <a:srcRect l="14986" r="11899" b="40785"/>
          <a:stretch>
            <a:fillRect/>
          </a:stretch>
        </p:blipFill>
        <p:spPr bwMode="auto">
          <a:xfrm>
            <a:off x="0" y="3644900"/>
            <a:ext cx="92884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Layers%20of%20Blue%20Ocean,%20Hawaii"/>
          <p:cNvPicPr>
            <a:picLocks noChangeAspect="1" noChangeArrowheads="1"/>
          </p:cNvPicPr>
          <p:nvPr/>
        </p:nvPicPr>
        <p:blipFill>
          <a:blip r:embed="rId3"/>
          <a:srcRect t="37863"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cloud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23850" y="4149725"/>
            <a:ext cx="864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rgbClr val="EFF9FF"/>
                </a:solidFill>
              </a:rPr>
              <a:t>Wara, Alla ħalaq l-art</a:t>
            </a:r>
            <a:r>
              <a:rPr lang="en-GB" sz="3600">
                <a:solidFill>
                  <a:srgbClr val="EFF9FF"/>
                </a:solidFill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1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Gr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21645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44575" y="-1108075"/>
            <a:ext cx="34829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21645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03250"/>
            <a:ext cx="34829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221746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68313" y="3717925"/>
            <a:ext cx="2419351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220113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365625"/>
            <a:ext cx="32416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 descr="205302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9938" y="1196975"/>
            <a:ext cx="40465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illustrat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1557338"/>
            <a:ext cx="40703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 descr="220113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388" y="-315913"/>
            <a:ext cx="2630487" cy="38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 descr="3267518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96188" y="4076700"/>
            <a:ext cx="952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 descr="3267518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91500" y="4149725"/>
            <a:ext cx="952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 descr="2080334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11863" y="4868863"/>
            <a:ext cx="40036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3" descr="32635380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32363" y="479742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4" descr="32633359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4663" y="4724400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5" descr="3263320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63938" y="60229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6" descr="32633042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67175" y="6310313"/>
            <a:ext cx="5476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7" descr="3262351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00563" y="6051550"/>
            <a:ext cx="8064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3276600" y="0"/>
            <a:ext cx="45354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200">
                <a:solidFill>
                  <a:schemeClr val="accent2"/>
                </a:solidFill>
              </a:rPr>
              <a:t>Alla għamel</a:t>
            </a:r>
            <a:r>
              <a:rPr lang="en-GB" sz="3200">
                <a:solidFill>
                  <a:schemeClr val="accent2"/>
                </a:solidFill>
              </a:rPr>
              <a:t> </a:t>
            </a:r>
            <a:r>
              <a:rPr lang="mt-MT" sz="3200">
                <a:solidFill>
                  <a:schemeClr val="accent2"/>
                </a:solidFill>
              </a:rPr>
              <a:t>l-għoljiet u l-muntanji u l-pjanti b’ħafna forom u kuluri.</a:t>
            </a:r>
            <a:endParaRPr lang="en-GB" sz="3200">
              <a:solidFill>
                <a:schemeClr val="accent2"/>
              </a:solidFill>
            </a:endParaRP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5221288" y="5516563"/>
            <a:ext cx="3887787" cy="1247775"/>
          </a:xfrm>
          <a:prstGeom prst="rect">
            <a:avLst/>
          </a:prstGeom>
          <a:solidFill>
            <a:srgbClr val="EFF9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chemeClr val="accent2"/>
                </a:solidFill>
              </a:rPr>
              <a:t>U għaddiet </a:t>
            </a:r>
            <a:r>
              <a:rPr lang="en-GB" sz="3600">
                <a:solidFill>
                  <a:schemeClr val="accent2"/>
                </a:solidFill>
              </a:rPr>
              <a:t>     </a:t>
            </a:r>
            <a:r>
              <a:rPr lang="mt-MT" sz="3600">
                <a:solidFill>
                  <a:schemeClr val="accent2"/>
                </a:solidFill>
              </a:rPr>
              <a:t>it-tielet ġurnata</a:t>
            </a:r>
            <a:r>
              <a:rPr lang="en-GB" sz="360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0" grpId="0"/>
      <p:bldP spid="8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7F0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471615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625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55650" y="3141663"/>
            <a:ext cx="2879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rgbClr val="EFF9FF"/>
                </a:solidFill>
              </a:rPr>
              <a:t>Alla ħalaq ix-xemx tiżreġ għal filgħodu</a:t>
            </a:r>
            <a:r>
              <a:rPr lang="en-GB" sz="3600">
                <a:solidFill>
                  <a:srgbClr val="EFF9FF"/>
                </a:solidFill>
              </a:rPr>
              <a:t>…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9223" name="Picture 7" descr="moon_spin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20713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christmas_stars_sparkling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christmas_stars_sparkling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8891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christmas_stars_sparkling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70021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508625" y="3068638"/>
            <a:ext cx="2879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EFF9FF"/>
                </a:solidFill>
              </a:rPr>
              <a:t>…</a:t>
            </a:r>
            <a:r>
              <a:rPr lang="mt-MT" sz="3600">
                <a:solidFill>
                  <a:srgbClr val="EFF9FF"/>
                </a:solidFill>
              </a:rPr>
              <a:t>u l-qamar u l-kwiekeb għal filgħaxija</a:t>
            </a:r>
            <a:r>
              <a:rPr lang="en-GB" sz="3600">
                <a:solidFill>
                  <a:srgbClr val="EFF9FF"/>
                </a:solidFill>
              </a:rPr>
              <a:t>.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908175" y="6100763"/>
            <a:ext cx="6265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rgbClr val="EFF9FF"/>
                </a:solidFill>
              </a:rPr>
              <a:t>U għaddiet ir-raba’ ġurnata</a:t>
            </a:r>
            <a:r>
              <a:rPr lang="en-GB" sz="3600">
                <a:solidFill>
                  <a:srgbClr val="EFF9FF"/>
                </a:solidFill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 animBg="1"/>
      <p:bldP spid="9227" grpId="0"/>
      <p:bldP spid="92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7993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t-MT" sz="3600">
                <a:solidFill>
                  <a:srgbClr val="EFF9FF"/>
                </a:solidFill>
              </a:rPr>
              <a:t>Fil-ħames ġurnata Alla ħalaq il-ħut u l-kreaturi kollha tal-baħar</a:t>
            </a:r>
            <a:r>
              <a:rPr lang="en-GB" sz="3600">
                <a:solidFill>
                  <a:srgbClr val="EFF9FF"/>
                </a:solidFill>
              </a:rPr>
              <a:t>…</a:t>
            </a:r>
          </a:p>
        </p:txBody>
      </p:sp>
      <p:pic>
        <p:nvPicPr>
          <p:cNvPr id="10245" name="Picture 5" descr="324421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1700213"/>
            <a:ext cx="203041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324597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149725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324597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789363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324597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636838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3240194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933825"/>
            <a:ext cx="2084388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324348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04938" y="1773238"/>
            <a:ext cx="857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3248504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12313" y="4941888"/>
            <a:ext cx="1439862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7.40741E-7 C -0.00018 0.04676 -0.15052 0.08264 -0.33316 0.08264 C -0.52153 0.08264 -0.6717 0.04676 -0.6717 -7.40741E-7 C -0.6717 -0.04676 -0.82188 -0.08264 -1.01025 -0.08264 C -1.19306 -0.08264 -1.34341 -0.04676 -1.34341 -7.40741E-7 " pathEditMode="relative" rAng="10800000" ptsTypes="fffff">
                                      <p:cBhvr>
                                        <p:cTn id="1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C -0.06979 -0.05139 -0.13958 -0.10278 -0.21181 -0.10764 C -0.28403 -0.1125 -0.35035 -0.03264 -0.43386 -0.0294 C -0.51736 -0.02616 -0.66684 -0.07848 -0.71337 -0.0882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22829 -0.84004 " pathEditMode="relative" ptsTypes="AA">
                                      <p:cBhvr>
                                        <p:cTn id="30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21267 -0.79814 " pathEditMode="relative" ptsTypes="AA">
                                      <p:cBhvr>
                                        <p:cTn id="32" dur="5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73472E-18 L -0.2125 -0.79792 " pathEditMode="relative" ptsTypes="AA">
                                      <p:cBhvr>
                                        <p:cTn id="34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0.00677 -0.00324 0.01701 -0.01088 0.02205 -0.01574 C 0.02691 -0.02037 0.03038 -0.02708 0.03524 -0.03148 C 0.03923 -0.03495 0.0441 -0.0368 0.04844 -0.03935 C 0.05087 -0.04328 0.05243 -0.04884 0.0559 -0.05092 C 0.06684 -0.05764 0.07639 -0.04953 0.08663 -0.04699 C 0.10191 -0.03703 0.09236 -0.04236 0.11614 -0.03333 C 0.12031 -0.03171 0.12795 -0.02546 0.12795 -0.02546 C 0.13524 -0.01551 0.14132 -0.01018 0.15139 -0.00601 C 0.15851 0.00348 0.16441 0.01158 0.17344 0.0176 C 0.17726 0.02778 0.18437 0.04005 0.19114 0.04699 C 0.19288 0.04885 0.19531 0.04908 0.19705 0.05093 C 0.20173 0.05579 0.2059 0.06135 0.21024 0.06667 C 0.21337 0.07037 0.2151 0.07686 0.2191 0.07848 C 0.22569 0.08125 0.2316 0.08519 0.23819 0.0882 C 0.2441 0.0875 0.25017 0.08797 0.2559 0.08635 C 0.25764 0.08588 0.25868 0.08334 0.26024 0.08241 C 0.2625 0.08125 0.2651 0.08102 0.26753 0.08033 C 0.27048 0.07639 0.27396 0.07315 0.27639 0.06852 C 0.27743 0.06667 0.27812 0.06459 0.27934 0.06274 C 0.28212 0.05857 0.28403 0.05162 0.28819 0.05093 C 0.29219 0.05024 0.29601 0.04977 0.3 0.04908 C 0.31649 0.03218 0.35139 0.0426 0.36614 0.04306 C 0.37101 0.0463 0.37639 0.04885 0.3809 0.05301 C 0.38732 0.0588 0.39305 0.06598 0.4 0.07061 C 0.40781 0.07593 0.41788 0.08149 0.425 0.0882 C 0.43107 0.09399 0.43073 0.10278 0.43819 0.10579 C 0.44948 0.1213 0.45139 0.13311 0.46614 0.14306 C 0.46753 0.14514 0.46927 0.14676 0.47048 0.14908 C 0.47135 0.1507 0.47083 0.15371 0.47205 0.15486 C 0.47864 0.16181 0.48871 0.15787 0.49705 0.1588 C 0.5066 0.16088 0.51302 0.1632 0.52344 0.1588 C 0.52604 0.15764 0.52673 0.15255 0.52934 0.15093 C 0.53594 0.14699 0.54583 0.14815 0.55295 0.14514 C 0.55434 0.14375 0.55607 0.14283 0.55729 0.14121 C 0.55903 0.13889 0.55955 0.13496 0.56163 0.13334 C 0.56423 0.13125 0.56753 0.13195 0.57048 0.13125 C 0.57482 0.12709 0.57882 0.12269 0.58368 0.11968 C 0.58854 0.11667 0.59427 0.11621 0.59844 0.11181 C 0.60521 0.10486 0.61076 0.09861 0.6191 0.09607 C 0.63073 0.08843 0.64184 0.08241 0.65434 0.07848 C 0.6691 0.08033 0.68368 0.08241 0.69844 0.08426 C 0.70069 0.08449 0.70226 0.0875 0.70434 0.0882 C 0.70764 0.08936 0.71111 0.08959 0.71458 0.09028 C 0.7375 0.10394 0.75955 0.1176 0.7809 0.13519 C 0.79028 0.14283 0.79705 0.16065 0.8059 0.16667 C 0.80781 0.16806 0.80989 0.16899 0.81163 0.17061 C 0.81337 0.17223 0.81423 0.17524 0.81614 0.17639 C 0.81788 0.17755 0.83125 0.1801 0.83229 0.18033 C 0.83472 0.17963 0.83715 0.17917 0.83958 0.17848 C 0.84305 0.17732 0.84653 0.1757 0.85 0.17454 C 0.85538 0.17292 0.86614 0.17061 0.86614 0.17061 C 0.87326 0.16412 0.8776 0.16181 0.88524 0.15695 C 0.88628 0.15486 0.88663 0.15232 0.88819 0.15093 C 0.88993 0.14954 0.89219 0.15024 0.8941 0.14908 C 0.91042 0.13936 0.8934 0.14561 0.90729 0.14121 C 0.91215 0.13218 0.9092 0.13334 0.91458 0.13334 " pathEditMode="relative" ptsTypes="fffffffffffff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215</Words>
  <Application>Microsoft Macintosh PowerPoint</Application>
  <PresentationFormat>On-screen Show (4:3)</PresentationFormat>
  <Paragraphs>32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Bev Evans</dc:creator>
  <cp:lastModifiedBy>CarlMario Sultana</cp:lastModifiedBy>
  <cp:revision>21</cp:revision>
  <dcterms:created xsi:type="dcterms:W3CDTF">2008-02-19T18:08:10Z</dcterms:created>
  <dcterms:modified xsi:type="dcterms:W3CDTF">2022-03-17T15:47:39Z</dcterms:modified>
</cp:coreProperties>
</file>